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0" r:id="rId2"/>
    <p:sldId id="307" r:id="rId3"/>
    <p:sldId id="315" r:id="rId4"/>
    <p:sldId id="340" r:id="rId5"/>
    <p:sldId id="320" r:id="rId6"/>
    <p:sldId id="341" r:id="rId7"/>
    <p:sldId id="311" r:id="rId8"/>
    <p:sldId id="342" r:id="rId9"/>
    <p:sldId id="344" r:id="rId10"/>
    <p:sldId id="379" r:id="rId11"/>
    <p:sldId id="328" r:id="rId12"/>
    <p:sldId id="284" r:id="rId13"/>
    <p:sldId id="285" r:id="rId14"/>
    <p:sldId id="287" r:id="rId15"/>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5FF"/>
    <a:srgbClr val="FF6884"/>
    <a:srgbClr val="D6BE8E"/>
    <a:srgbClr val="B1317A"/>
    <a:srgbClr val="FFD5FF"/>
    <a:srgbClr val="F000A0"/>
    <a:srgbClr val="DFB641"/>
    <a:srgbClr val="853B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25" autoAdjust="0"/>
    <p:restoredTop sz="94660"/>
  </p:normalViewPr>
  <p:slideViewPr>
    <p:cSldViewPr snapToGrid="0">
      <p:cViewPr>
        <p:scale>
          <a:sx n="66" d="100"/>
          <a:sy n="66" d="100"/>
        </p:scale>
        <p:origin x="2142" y="1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2CB6-571E-4580-AC9A-105B9925E4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E"/>
          </a:p>
        </p:txBody>
      </p:sp>
      <p:sp>
        <p:nvSpPr>
          <p:cNvPr id="3" name="Subtitle 2">
            <a:extLst>
              <a:ext uri="{FF2B5EF4-FFF2-40B4-BE49-F238E27FC236}">
                <a16:creationId xmlns:a16="http://schemas.microsoft.com/office/drawing/2014/main" id="{07BA6DE1-9579-43D9-8B2C-EEDD1AE77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E"/>
          </a:p>
        </p:txBody>
      </p:sp>
      <p:sp>
        <p:nvSpPr>
          <p:cNvPr id="4" name="Date Placeholder 3">
            <a:extLst>
              <a:ext uri="{FF2B5EF4-FFF2-40B4-BE49-F238E27FC236}">
                <a16:creationId xmlns:a16="http://schemas.microsoft.com/office/drawing/2014/main" id="{86F25823-F2C4-4BB0-926F-453F366BC6A5}"/>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8E404D6D-91D9-4E1D-BE69-4655EF3116DE}"/>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50F9BB4F-CF32-4864-9F84-15C06975DD94}"/>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76112374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513BF-78D0-4B3B-8219-6602836D4E5D}"/>
              </a:ext>
            </a:extLst>
          </p:cNvPr>
          <p:cNvSpPr>
            <a:spLocks noGrp="1"/>
          </p:cNvSpPr>
          <p:nvPr>
            <p:ph type="title"/>
          </p:nvPr>
        </p:nvSpPr>
        <p:spPr/>
        <p:txBody>
          <a:bodyPr/>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22B476E1-ADA8-4F05-A574-B02C0D1401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7541C56D-8199-45E2-AE87-CC059F2D548A}"/>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BEC83B4D-0513-456F-BEE4-18CE24B2ABA6}"/>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DC91BF5C-FB76-47F2-8BE8-4C63BE26985F}"/>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05053632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E98FB0-FF3A-4467-A031-14313D6A559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E"/>
          </a:p>
        </p:txBody>
      </p:sp>
      <p:sp>
        <p:nvSpPr>
          <p:cNvPr id="3" name="Vertical Text Placeholder 2">
            <a:extLst>
              <a:ext uri="{FF2B5EF4-FFF2-40B4-BE49-F238E27FC236}">
                <a16:creationId xmlns:a16="http://schemas.microsoft.com/office/drawing/2014/main" id="{4BFB57FF-6682-41D8-813D-CDDD91F081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D9E2A8A3-2D16-4D97-9AB9-DD0875CCE2CB}"/>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BE38EC5F-58BE-4EA4-AAC2-2197ECD49008}"/>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BACE9F4-5A46-49CB-9E10-5C3C7D39AFD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221935488"/>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DD2C7-9524-47C8-9D58-38E459E4EF7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E7DD0CC9-BB0E-4D9A-8131-260A5ABC25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64E94A32-1914-473B-829C-712E29CD084E}"/>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15D6BA42-6D15-4CF7-B2D5-BE904812851A}"/>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751DA0CC-A9EA-41CD-A4BD-DA82574867E6}"/>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3461852756"/>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158F1-8AEA-4C02-B3AF-C328BD8B20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E"/>
          </a:p>
        </p:txBody>
      </p:sp>
      <p:sp>
        <p:nvSpPr>
          <p:cNvPr id="3" name="Text Placeholder 2">
            <a:extLst>
              <a:ext uri="{FF2B5EF4-FFF2-40B4-BE49-F238E27FC236}">
                <a16:creationId xmlns:a16="http://schemas.microsoft.com/office/drawing/2014/main" id="{C7151D53-64EA-413D-88CE-C8839AA30D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9822A5-C5B8-4D9A-BB57-74B94934D1DD}"/>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3B73C219-9EFF-49A0-B97B-910904817A10}"/>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FAAF487B-46E3-4061-A53B-96F333991CF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06065454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6E5B1-236A-4ADF-834E-035902606D8A}"/>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0B67987A-E851-4F0A-B53D-07A2462D3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Content Placeholder 3">
            <a:extLst>
              <a:ext uri="{FF2B5EF4-FFF2-40B4-BE49-F238E27FC236}">
                <a16:creationId xmlns:a16="http://schemas.microsoft.com/office/drawing/2014/main" id="{45D21DF5-5F38-464C-A4AA-F686A3D1EC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Date Placeholder 4">
            <a:extLst>
              <a:ext uri="{FF2B5EF4-FFF2-40B4-BE49-F238E27FC236}">
                <a16:creationId xmlns:a16="http://schemas.microsoft.com/office/drawing/2014/main" id="{665B39A9-E0FD-4607-AE27-628EA798573E}"/>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6" name="Footer Placeholder 5">
            <a:extLst>
              <a:ext uri="{FF2B5EF4-FFF2-40B4-BE49-F238E27FC236}">
                <a16:creationId xmlns:a16="http://schemas.microsoft.com/office/drawing/2014/main" id="{BAA8E922-0F1E-49C8-AA4E-9EA0B63B5285}"/>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3A413D4-436A-4FE3-B9A9-B1E5DCB29F89}"/>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450462399"/>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E3670-8A26-48EF-BFAF-75C8F09C3762}"/>
              </a:ext>
            </a:extLst>
          </p:cNvPr>
          <p:cNvSpPr>
            <a:spLocks noGrp="1"/>
          </p:cNvSpPr>
          <p:nvPr>
            <p:ph type="title"/>
          </p:nvPr>
        </p:nvSpPr>
        <p:spPr>
          <a:xfrm>
            <a:off x="839788" y="365125"/>
            <a:ext cx="10515600" cy="1325563"/>
          </a:xfrm>
        </p:spPr>
        <p:txBody>
          <a:bodyPr/>
          <a:lstStyle/>
          <a:p>
            <a:r>
              <a:rPr lang="en-US"/>
              <a:t>Click to edit Master title style</a:t>
            </a:r>
            <a:endParaRPr lang="en-DE"/>
          </a:p>
        </p:txBody>
      </p:sp>
      <p:sp>
        <p:nvSpPr>
          <p:cNvPr id="3" name="Text Placeholder 2">
            <a:extLst>
              <a:ext uri="{FF2B5EF4-FFF2-40B4-BE49-F238E27FC236}">
                <a16:creationId xmlns:a16="http://schemas.microsoft.com/office/drawing/2014/main" id="{4F433A51-6199-4ED9-8876-0BF2EC618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77DF57F-8D8B-476E-9AAD-5931116C84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5" name="Text Placeholder 4">
            <a:extLst>
              <a:ext uri="{FF2B5EF4-FFF2-40B4-BE49-F238E27FC236}">
                <a16:creationId xmlns:a16="http://schemas.microsoft.com/office/drawing/2014/main" id="{8C48D2AD-BC86-4E70-AA27-65487F6229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B43212-AC00-4775-A4EE-825FDCB7856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7" name="Date Placeholder 6">
            <a:extLst>
              <a:ext uri="{FF2B5EF4-FFF2-40B4-BE49-F238E27FC236}">
                <a16:creationId xmlns:a16="http://schemas.microsoft.com/office/drawing/2014/main" id="{19C91D7E-5C94-4EF6-B2B9-376E241B314E}"/>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8" name="Footer Placeholder 7">
            <a:extLst>
              <a:ext uri="{FF2B5EF4-FFF2-40B4-BE49-F238E27FC236}">
                <a16:creationId xmlns:a16="http://schemas.microsoft.com/office/drawing/2014/main" id="{29745555-9E55-4745-AD84-78D92F12BE76}"/>
              </a:ext>
            </a:extLst>
          </p:cNvPr>
          <p:cNvSpPr>
            <a:spLocks noGrp="1"/>
          </p:cNvSpPr>
          <p:nvPr>
            <p:ph type="ftr" sz="quarter" idx="11"/>
          </p:nvPr>
        </p:nvSpPr>
        <p:spPr/>
        <p:txBody>
          <a:bodyPr/>
          <a:lstStyle/>
          <a:p>
            <a:endParaRPr lang="en-DE"/>
          </a:p>
        </p:txBody>
      </p:sp>
      <p:sp>
        <p:nvSpPr>
          <p:cNvPr id="9" name="Slide Number Placeholder 8">
            <a:extLst>
              <a:ext uri="{FF2B5EF4-FFF2-40B4-BE49-F238E27FC236}">
                <a16:creationId xmlns:a16="http://schemas.microsoft.com/office/drawing/2014/main" id="{E57EFAE3-ECB4-4A0D-B061-F91757F97A47}"/>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4206654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FB24-8397-4C22-834D-7FE7600FE2CA}"/>
              </a:ext>
            </a:extLst>
          </p:cNvPr>
          <p:cNvSpPr>
            <a:spLocks noGrp="1"/>
          </p:cNvSpPr>
          <p:nvPr>
            <p:ph type="title"/>
          </p:nvPr>
        </p:nvSpPr>
        <p:spPr/>
        <p:txBody>
          <a:bodyPr/>
          <a:lstStyle/>
          <a:p>
            <a:r>
              <a:rPr lang="en-US"/>
              <a:t>Click to edit Master title style</a:t>
            </a:r>
            <a:endParaRPr lang="en-DE"/>
          </a:p>
        </p:txBody>
      </p:sp>
      <p:sp>
        <p:nvSpPr>
          <p:cNvPr id="3" name="Date Placeholder 2">
            <a:extLst>
              <a:ext uri="{FF2B5EF4-FFF2-40B4-BE49-F238E27FC236}">
                <a16:creationId xmlns:a16="http://schemas.microsoft.com/office/drawing/2014/main" id="{FA0F6BB7-E0FE-4765-843C-E2F29A0EF817}"/>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4" name="Footer Placeholder 3">
            <a:extLst>
              <a:ext uri="{FF2B5EF4-FFF2-40B4-BE49-F238E27FC236}">
                <a16:creationId xmlns:a16="http://schemas.microsoft.com/office/drawing/2014/main" id="{4056C082-DACE-4D5E-985D-6C92FEC4D486}"/>
              </a:ext>
            </a:extLst>
          </p:cNvPr>
          <p:cNvSpPr>
            <a:spLocks noGrp="1"/>
          </p:cNvSpPr>
          <p:nvPr>
            <p:ph type="ftr" sz="quarter" idx="11"/>
          </p:nvPr>
        </p:nvSpPr>
        <p:spPr/>
        <p:txBody>
          <a:bodyPr/>
          <a:lstStyle/>
          <a:p>
            <a:endParaRPr lang="en-DE"/>
          </a:p>
        </p:txBody>
      </p:sp>
      <p:sp>
        <p:nvSpPr>
          <p:cNvPr id="5" name="Slide Number Placeholder 4">
            <a:extLst>
              <a:ext uri="{FF2B5EF4-FFF2-40B4-BE49-F238E27FC236}">
                <a16:creationId xmlns:a16="http://schemas.microsoft.com/office/drawing/2014/main" id="{84C915B6-1795-45BC-8A07-9BDD46FD8B52}"/>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557367087"/>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3D4D64-02D4-4FAA-94A8-11F9B5D575D8}"/>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3" name="Footer Placeholder 2">
            <a:extLst>
              <a:ext uri="{FF2B5EF4-FFF2-40B4-BE49-F238E27FC236}">
                <a16:creationId xmlns:a16="http://schemas.microsoft.com/office/drawing/2014/main" id="{DCD54EC4-9073-40E4-9DF1-ADE0E81FE21A}"/>
              </a:ext>
            </a:extLst>
          </p:cNvPr>
          <p:cNvSpPr>
            <a:spLocks noGrp="1"/>
          </p:cNvSpPr>
          <p:nvPr>
            <p:ph type="ftr" sz="quarter" idx="11"/>
          </p:nvPr>
        </p:nvSpPr>
        <p:spPr/>
        <p:txBody>
          <a:bodyPr/>
          <a:lstStyle/>
          <a:p>
            <a:endParaRPr lang="en-DE"/>
          </a:p>
        </p:txBody>
      </p:sp>
      <p:sp>
        <p:nvSpPr>
          <p:cNvPr id="4" name="Slide Number Placeholder 3">
            <a:extLst>
              <a:ext uri="{FF2B5EF4-FFF2-40B4-BE49-F238E27FC236}">
                <a16:creationId xmlns:a16="http://schemas.microsoft.com/office/drawing/2014/main" id="{9309B477-3294-4942-B8DD-5727AF4EBDA5}"/>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2354127462"/>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2DB16-F2CD-46B5-8866-F130E1F43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Content Placeholder 2">
            <a:extLst>
              <a:ext uri="{FF2B5EF4-FFF2-40B4-BE49-F238E27FC236}">
                <a16:creationId xmlns:a16="http://schemas.microsoft.com/office/drawing/2014/main" id="{D713F0F7-D7AD-4A71-9453-17A5F33320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Text Placeholder 3">
            <a:extLst>
              <a:ext uri="{FF2B5EF4-FFF2-40B4-BE49-F238E27FC236}">
                <a16:creationId xmlns:a16="http://schemas.microsoft.com/office/drawing/2014/main" id="{477DE726-9A72-4B6D-A9BD-DE313EF157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5FB36D-1342-405C-88E4-FF83B4DEEB5D}"/>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6" name="Footer Placeholder 5">
            <a:extLst>
              <a:ext uri="{FF2B5EF4-FFF2-40B4-BE49-F238E27FC236}">
                <a16:creationId xmlns:a16="http://schemas.microsoft.com/office/drawing/2014/main" id="{EE0F93BD-49C8-48A2-84AF-461BCE4A2418}"/>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702EB132-6F34-4A02-ADBF-CA5D773EDCE8}"/>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198670066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D685A-BC7E-4F7F-8666-CC9AB8434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E"/>
          </a:p>
        </p:txBody>
      </p:sp>
      <p:sp>
        <p:nvSpPr>
          <p:cNvPr id="3" name="Picture Placeholder 2">
            <a:extLst>
              <a:ext uri="{FF2B5EF4-FFF2-40B4-BE49-F238E27FC236}">
                <a16:creationId xmlns:a16="http://schemas.microsoft.com/office/drawing/2014/main" id="{3E5C2659-CF4A-49B5-A08D-5C4C557637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E"/>
          </a:p>
        </p:txBody>
      </p:sp>
      <p:sp>
        <p:nvSpPr>
          <p:cNvPr id="4" name="Text Placeholder 3">
            <a:extLst>
              <a:ext uri="{FF2B5EF4-FFF2-40B4-BE49-F238E27FC236}">
                <a16:creationId xmlns:a16="http://schemas.microsoft.com/office/drawing/2014/main" id="{77E53ACC-508D-43BB-881B-B8CD13291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BDF8D7-6871-479F-8469-9F6773AFE95A}"/>
              </a:ext>
            </a:extLst>
          </p:cNvPr>
          <p:cNvSpPr>
            <a:spLocks noGrp="1"/>
          </p:cNvSpPr>
          <p:nvPr>
            <p:ph type="dt" sz="half" idx="10"/>
          </p:nvPr>
        </p:nvSpPr>
        <p:spPr/>
        <p:txBody>
          <a:bodyPr/>
          <a:lstStyle/>
          <a:p>
            <a:fld id="{0CCEE80A-7D8B-404F-B082-9FE1FE22FDD8}" type="datetimeFigureOut">
              <a:rPr lang="en-DE" smtClean="0"/>
              <a:t>20/12/2024</a:t>
            </a:fld>
            <a:endParaRPr lang="en-DE"/>
          </a:p>
        </p:txBody>
      </p:sp>
      <p:sp>
        <p:nvSpPr>
          <p:cNvPr id="6" name="Footer Placeholder 5">
            <a:extLst>
              <a:ext uri="{FF2B5EF4-FFF2-40B4-BE49-F238E27FC236}">
                <a16:creationId xmlns:a16="http://schemas.microsoft.com/office/drawing/2014/main" id="{B9C471B0-9BB8-48A6-892D-7F4B3627147E}"/>
              </a:ext>
            </a:extLst>
          </p:cNvPr>
          <p:cNvSpPr>
            <a:spLocks noGrp="1"/>
          </p:cNvSpPr>
          <p:nvPr>
            <p:ph type="ftr" sz="quarter" idx="11"/>
          </p:nvPr>
        </p:nvSpPr>
        <p:spPr/>
        <p:txBody>
          <a:bodyPr/>
          <a:lstStyle/>
          <a:p>
            <a:endParaRPr lang="en-DE"/>
          </a:p>
        </p:txBody>
      </p:sp>
      <p:sp>
        <p:nvSpPr>
          <p:cNvPr id="7" name="Slide Number Placeholder 6">
            <a:extLst>
              <a:ext uri="{FF2B5EF4-FFF2-40B4-BE49-F238E27FC236}">
                <a16:creationId xmlns:a16="http://schemas.microsoft.com/office/drawing/2014/main" id="{D0F19EAE-92B3-4798-9FA3-A618714F12CD}"/>
              </a:ext>
            </a:extLst>
          </p:cNvPr>
          <p:cNvSpPr>
            <a:spLocks noGrp="1"/>
          </p:cNvSpPr>
          <p:nvPr>
            <p:ph type="sldNum" sz="quarter" idx="12"/>
          </p:nvPr>
        </p:nvSpPr>
        <p:spPr/>
        <p:txBody>
          <a:bodyPr/>
          <a:lstStyle/>
          <a:p>
            <a:fld id="{99436910-B5D9-4ACB-B0AE-1F1771C2D6CC}" type="slidenum">
              <a:rPr lang="en-DE" smtClean="0"/>
              <a:t>‹#›</a:t>
            </a:fld>
            <a:endParaRPr lang="en-DE"/>
          </a:p>
        </p:txBody>
      </p:sp>
    </p:spTree>
    <p:extLst>
      <p:ext uri="{BB962C8B-B14F-4D97-AF65-F5344CB8AC3E}">
        <p14:creationId xmlns:p14="http://schemas.microsoft.com/office/powerpoint/2010/main" val="961470063"/>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A08373-7893-41BF-9969-BE87F93A4D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E"/>
          </a:p>
        </p:txBody>
      </p:sp>
      <p:sp>
        <p:nvSpPr>
          <p:cNvPr id="3" name="Text Placeholder 2">
            <a:extLst>
              <a:ext uri="{FF2B5EF4-FFF2-40B4-BE49-F238E27FC236}">
                <a16:creationId xmlns:a16="http://schemas.microsoft.com/office/drawing/2014/main" id="{080EC043-FDDF-462E-9D4A-D4B80DB8F4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16ED9DD4-31C8-43D0-B37D-A8B34807741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CEE80A-7D8B-404F-B082-9FE1FE22FDD8}" type="datetimeFigureOut">
              <a:rPr lang="en-DE" smtClean="0"/>
              <a:t>20/12/2024</a:t>
            </a:fld>
            <a:endParaRPr lang="en-DE"/>
          </a:p>
        </p:txBody>
      </p:sp>
      <p:sp>
        <p:nvSpPr>
          <p:cNvPr id="5" name="Footer Placeholder 4">
            <a:extLst>
              <a:ext uri="{FF2B5EF4-FFF2-40B4-BE49-F238E27FC236}">
                <a16:creationId xmlns:a16="http://schemas.microsoft.com/office/drawing/2014/main" id="{2D088424-CD89-4205-B797-5BA5FEA581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E"/>
          </a:p>
        </p:txBody>
      </p:sp>
      <p:sp>
        <p:nvSpPr>
          <p:cNvPr id="6" name="Slide Number Placeholder 5">
            <a:extLst>
              <a:ext uri="{FF2B5EF4-FFF2-40B4-BE49-F238E27FC236}">
                <a16:creationId xmlns:a16="http://schemas.microsoft.com/office/drawing/2014/main" id="{73195D37-E1AF-45B8-99E9-B2032F4EE5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436910-B5D9-4ACB-B0AE-1F1771C2D6CC}" type="slidenum">
              <a:rPr lang="en-DE" smtClean="0"/>
              <a:t>‹#›</a:t>
            </a:fld>
            <a:endParaRPr lang="en-DE"/>
          </a:p>
        </p:txBody>
      </p:sp>
    </p:spTree>
    <p:extLst>
      <p:ext uri="{BB962C8B-B14F-4D97-AF65-F5344CB8AC3E}">
        <p14:creationId xmlns:p14="http://schemas.microsoft.com/office/powerpoint/2010/main" val="3474308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3.png"/><Relationship Id="rId5" Type="http://schemas.openxmlformats.org/officeDocument/2006/relationships/image" Target="../media/image3.JP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openxmlformats.org/officeDocument/2006/relationships/image" Target="../media/image18.jpeg"/><Relationship Id="rId3" Type="http://schemas.microsoft.com/office/2007/relationships/hdphoto" Target="../media/hdphoto1.wdp"/><Relationship Id="rId7"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1.xml"/><Relationship Id="rId6" Type="http://schemas.microsoft.com/office/2007/relationships/hdphoto" Target="../media/hdphoto4.wdp"/><Relationship Id="rId11" Type="http://schemas.openxmlformats.org/officeDocument/2006/relationships/image" Target="../media/image3.JPG"/><Relationship Id="rId5" Type="http://schemas.openxmlformats.org/officeDocument/2006/relationships/image" Target="../media/image16.png"/><Relationship Id="rId10" Type="http://schemas.openxmlformats.org/officeDocument/2006/relationships/image" Target="../media/image20.jpg"/><Relationship Id="rId4" Type="http://schemas.openxmlformats.org/officeDocument/2006/relationships/image" Target="../media/image2.png"/><Relationship Id="rId9" Type="http://schemas.openxmlformats.org/officeDocument/2006/relationships/image" Target="../media/image19.jp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4.jpe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0.png"/><Relationship Id="rId5" Type="http://schemas.openxmlformats.org/officeDocument/2006/relationships/image" Target="../media/image3.JPG"/><Relationship Id="rId10" Type="http://schemas.microsoft.com/office/2007/relationships/hdphoto" Target="../media/hdphoto2.wdp"/><Relationship Id="rId4" Type="http://schemas.openxmlformats.org/officeDocument/2006/relationships/image" Target="../media/image2.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0.png"/><Relationship Id="rId4" Type="http://schemas.openxmlformats.org/officeDocument/2006/relationships/image" Target="../media/image2.png"/><Relationship Id="rId9" Type="http://schemas.microsoft.com/office/2007/relationships/hdphoto" Target="../media/hdphoto3.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hdphoto" Target="../media/hdphoto1.wdp"/><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microsoft.com/office/2007/relationships/hdphoto" Target="../media/hdphoto2.wdp"/><Relationship Id="rId5" Type="http://schemas.openxmlformats.org/officeDocument/2006/relationships/image" Target="../media/image3.JPG"/><Relationship Id="rId10" Type="http://schemas.openxmlformats.org/officeDocument/2006/relationships/image" Target="../media/image10.png"/><Relationship Id="rId4" Type="http://schemas.openxmlformats.org/officeDocument/2006/relationships/image" Target="../media/image2.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18"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image" Target="../media/image1.png"/><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8.png"/><Relationship Id="rId5" Type="http://schemas.openxmlformats.org/officeDocument/2006/relationships/image" Target="../media/image3.JPG"/><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2.png"/><Relationship Id="rId9" Type="http://schemas.microsoft.com/office/2007/relationships/hdphoto" Target="../media/hdphoto2.wdp"/><Relationship Id="rId1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3.wdp"/><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13.png"/><Relationship Id="rId5" Type="http://schemas.openxmlformats.org/officeDocument/2006/relationships/image" Target="../media/image3.JPG"/><Relationship Id="rId10" Type="http://schemas.openxmlformats.org/officeDocument/2006/relationships/image" Target="../media/image12.png"/><Relationship Id="rId4" Type="http://schemas.openxmlformats.org/officeDocument/2006/relationships/image" Target="../media/image2.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670BC9-179E-4C3C-9FE3-F83D5373AAC1}"/>
              </a:ext>
            </a:extLst>
          </p:cNvPr>
          <p:cNvSpPr/>
          <p:nvPr/>
        </p:nvSpPr>
        <p:spPr>
          <a:xfrm>
            <a:off x="0" y="0"/>
            <a:ext cx="12192000" cy="6858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400" dirty="0">
                <a:solidFill>
                  <a:schemeClr val="bg1"/>
                </a:solidFill>
              </a:rPr>
              <a:t>Therapists template</a:t>
            </a:r>
            <a:endParaRPr lang="en-DE" sz="5400" dirty="0">
              <a:solidFill>
                <a:schemeClr val="bg1"/>
              </a:solidFill>
            </a:endParaRPr>
          </a:p>
        </p:txBody>
      </p:sp>
      <p:sp>
        <p:nvSpPr>
          <p:cNvPr id="3" name="TextBox 2">
            <a:extLst>
              <a:ext uri="{FF2B5EF4-FFF2-40B4-BE49-F238E27FC236}">
                <a16:creationId xmlns:a16="http://schemas.microsoft.com/office/drawing/2014/main" id="{0B567D53-B989-4740-81F5-FE5264920F27}"/>
              </a:ext>
            </a:extLst>
          </p:cNvPr>
          <p:cNvSpPr txBox="1"/>
          <p:nvPr/>
        </p:nvSpPr>
        <p:spPr>
          <a:xfrm>
            <a:off x="4363357" y="4273033"/>
            <a:ext cx="3465286" cy="461665"/>
          </a:xfrm>
          <a:prstGeom prst="rect">
            <a:avLst/>
          </a:prstGeom>
          <a:noFill/>
        </p:spPr>
        <p:txBody>
          <a:bodyPr wrap="square">
            <a:spAutoFit/>
          </a:bodyPr>
          <a:lstStyle/>
          <a:p>
            <a:pPr algn="ctr"/>
            <a:r>
              <a:rPr lang="de-DE" sz="2400" b="1" dirty="0"/>
              <a:t>Click to start</a:t>
            </a:r>
            <a:endParaRPr lang="en-DE" sz="2400" dirty="0"/>
          </a:p>
        </p:txBody>
      </p:sp>
    </p:spTree>
    <p:extLst>
      <p:ext uri="{BB962C8B-B14F-4D97-AF65-F5344CB8AC3E}">
        <p14:creationId xmlns:p14="http://schemas.microsoft.com/office/powerpoint/2010/main" val="133427409"/>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2" name="Oval 1">
            <a:extLst>
              <a:ext uri="{FF2B5EF4-FFF2-40B4-BE49-F238E27FC236}">
                <a16:creationId xmlns:a16="http://schemas.microsoft.com/office/drawing/2014/main" id="{AF63D82D-B46E-4CD5-A9D4-C19649CD36B8}"/>
              </a:ext>
            </a:extLst>
          </p:cNvPr>
          <p:cNvSpPr/>
          <p:nvPr/>
        </p:nvSpPr>
        <p:spPr>
          <a:xfrm>
            <a:off x="1347254" y="2179319"/>
            <a:ext cx="1538830" cy="94427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52292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29638" y="-2"/>
            <a:ext cx="12192000" cy="6858000"/>
          </a:xfrm>
          <a:prstGeom prst="rect">
            <a:avLst/>
          </a:prstGeom>
        </p:spPr>
      </p:pic>
      <p:sp>
        <p:nvSpPr>
          <p:cNvPr id="28" name="Rectangle 27">
            <a:extLst>
              <a:ext uri="{FF2B5EF4-FFF2-40B4-BE49-F238E27FC236}">
                <a16:creationId xmlns:a16="http://schemas.microsoft.com/office/drawing/2014/main" id="{C222D3D2-CFD2-4C1B-99AA-A430D7F8D493}"/>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29" name="Picture 28">
            <a:extLst>
              <a:ext uri="{FF2B5EF4-FFF2-40B4-BE49-F238E27FC236}">
                <a16:creationId xmlns:a16="http://schemas.microsoft.com/office/drawing/2014/main" id="{0341B4AE-4FAD-4286-A4DE-8E7722E8692D}"/>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30" name="Rectangle 29">
            <a:extLst>
              <a:ext uri="{FF2B5EF4-FFF2-40B4-BE49-F238E27FC236}">
                <a16:creationId xmlns:a16="http://schemas.microsoft.com/office/drawing/2014/main" id="{1496C43E-EA56-4EDD-A263-B220CC593DF7}"/>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57661843-DA9D-41C8-9966-27C30E5FA9CF}"/>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36" name="Rectangle 35">
            <a:extLst>
              <a:ext uri="{FF2B5EF4-FFF2-40B4-BE49-F238E27FC236}">
                <a16:creationId xmlns:a16="http://schemas.microsoft.com/office/drawing/2014/main" id="{65FCA6BF-33EB-4D08-A606-56C0CD706302}"/>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7" name="Rectangle 36">
            <a:extLst>
              <a:ext uri="{FF2B5EF4-FFF2-40B4-BE49-F238E27FC236}">
                <a16:creationId xmlns:a16="http://schemas.microsoft.com/office/drawing/2014/main" id="{5A4DFD23-39C3-4BDE-813A-0ADE3F825717}"/>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8" name="Rectangle 37">
            <a:extLst>
              <a:ext uri="{FF2B5EF4-FFF2-40B4-BE49-F238E27FC236}">
                <a16:creationId xmlns:a16="http://schemas.microsoft.com/office/drawing/2014/main" id="{02D7580B-3CB8-4786-AE2D-CAE24974C4D4}"/>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895729E-B4CC-4FE0-9AB4-68D8BFFBCD3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2" name="Rectangle 1">
            <a:extLst>
              <a:ext uri="{FF2B5EF4-FFF2-40B4-BE49-F238E27FC236}">
                <a16:creationId xmlns:a16="http://schemas.microsoft.com/office/drawing/2014/main" id="{A5D0A3BE-15F2-4FB6-B3BC-B127400BEB30}"/>
              </a:ext>
            </a:extLst>
          </p:cNvPr>
          <p:cNvSpPr/>
          <p:nvPr/>
        </p:nvSpPr>
        <p:spPr>
          <a:xfrm>
            <a:off x="-29638" y="895737"/>
            <a:ext cx="12078618" cy="2748507"/>
          </a:xfrm>
          <a:prstGeom prst="rect">
            <a:avLst/>
          </a:prstGeom>
          <a:solidFill>
            <a:srgbClr val="FFD5FF">
              <a:alpha val="62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pic>
        <p:nvPicPr>
          <p:cNvPr id="47" name="Picture 46">
            <a:extLst>
              <a:ext uri="{FF2B5EF4-FFF2-40B4-BE49-F238E27FC236}">
                <a16:creationId xmlns:a16="http://schemas.microsoft.com/office/drawing/2014/main" id="{A9D509F1-39F9-49B2-A97F-FA31298B76E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744892" y="1669279"/>
            <a:ext cx="1371686" cy="1328391"/>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solidFill>
              <a:srgbClr val="B1317A"/>
            </a:solidFill>
          </a:ln>
        </p:spPr>
      </p:pic>
      <p:sp>
        <p:nvSpPr>
          <p:cNvPr id="48" name="TextBox 47">
            <a:extLst>
              <a:ext uri="{FF2B5EF4-FFF2-40B4-BE49-F238E27FC236}">
                <a16:creationId xmlns:a16="http://schemas.microsoft.com/office/drawing/2014/main" id="{3538E25F-34B6-4686-BC0B-B91C63D6200A}"/>
              </a:ext>
            </a:extLst>
          </p:cNvPr>
          <p:cNvSpPr txBox="1"/>
          <p:nvPr/>
        </p:nvSpPr>
        <p:spPr>
          <a:xfrm>
            <a:off x="3405222" y="1374681"/>
            <a:ext cx="1720379" cy="954107"/>
          </a:xfrm>
          <a:prstGeom prst="rect">
            <a:avLst/>
          </a:prstGeom>
          <a:noFill/>
        </p:spPr>
        <p:txBody>
          <a:bodyPr wrap="square">
            <a:spAutoFit/>
          </a:bodyPr>
          <a:lstStyle/>
          <a:p>
            <a:r>
              <a:rPr lang="en-US" sz="1400" dirty="0">
                <a:solidFill>
                  <a:schemeClr val="tx1">
                    <a:lumMod val="75000"/>
                    <a:lumOff val="25000"/>
                  </a:schemeClr>
                </a:solidFill>
              </a:rPr>
              <a:t>Verified practitioner</a:t>
            </a:r>
            <a:br>
              <a:rPr lang="en-US" sz="1400" dirty="0">
                <a:solidFill>
                  <a:schemeClr val="tx1">
                    <a:lumMod val="75000"/>
                    <a:lumOff val="25000"/>
                  </a:schemeClr>
                </a:solidFill>
              </a:rPr>
            </a:br>
            <a:r>
              <a:rPr lang="en-US" sz="1400" dirty="0">
                <a:solidFill>
                  <a:schemeClr val="tx1">
                    <a:lumMod val="75000"/>
                    <a:lumOff val="25000"/>
                  </a:schemeClr>
                </a:solidFill>
              </a:rPr>
              <a:t>pronouns:  He/Him</a:t>
            </a:r>
            <a:br>
              <a:rPr lang="en-US" sz="1400" dirty="0">
                <a:solidFill>
                  <a:schemeClr val="tx1">
                    <a:lumMod val="75000"/>
                    <a:lumOff val="25000"/>
                  </a:schemeClr>
                </a:solidFill>
              </a:rPr>
            </a:br>
            <a:r>
              <a:rPr lang="en-US" sz="1400" dirty="0">
                <a:solidFill>
                  <a:schemeClr val="tx1">
                    <a:lumMod val="75000"/>
                    <a:lumOff val="25000"/>
                  </a:schemeClr>
                </a:solidFill>
              </a:rPr>
              <a:t>Field and specialty:</a:t>
            </a:r>
            <a:br>
              <a:rPr lang="en-US" sz="1400" dirty="0">
                <a:solidFill>
                  <a:schemeClr val="tx1">
                    <a:lumMod val="75000"/>
                    <a:lumOff val="25000"/>
                  </a:schemeClr>
                </a:solidFill>
              </a:rPr>
            </a:br>
            <a:r>
              <a:rPr lang="en-US" sz="1400" dirty="0">
                <a:solidFill>
                  <a:schemeClr val="tx1">
                    <a:lumMod val="75000"/>
                    <a:lumOff val="25000"/>
                  </a:schemeClr>
                </a:solidFill>
              </a:rPr>
              <a:t>Personal yoga trainer</a:t>
            </a:r>
            <a:endParaRPr lang="en-DE" sz="1400" dirty="0">
              <a:solidFill>
                <a:schemeClr val="tx1">
                  <a:lumMod val="75000"/>
                  <a:lumOff val="25000"/>
                </a:schemeClr>
              </a:solidFill>
            </a:endParaRPr>
          </a:p>
        </p:txBody>
      </p:sp>
      <p:pic>
        <p:nvPicPr>
          <p:cNvPr id="11" name="Picture 10">
            <a:extLst>
              <a:ext uri="{FF2B5EF4-FFF2-40B4-BE49-F238E27FC236}">
                <a16:creationId xmlns:a16="http://schemas.microsoft.com/office/drawing/2014/main" id="{DFCAD653-CE49-4A06-9641-05AA0E9F89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7579" y="2735405"/>
            <a:ext cx="442682" cy="295121"/>
          </a:xfrm>
          <a:prstGeom prst="rect">
            <a:avLst/>
          </a:prstGeom>
        </p:spPr>
      </p:pic>
      <p:sp>
        <p:nvSpPr>
          <p:cNvPr id="49" name="TextBox 48">
            <a:extLst>
              <a:ext uri="{FF2B5EF4-FFF2-40B4-BE49-F238E27FC236}">
                <a16:creationId xmlns:a16="http://schemas.microsoft.com/office/drawing/2014/main" id="{32C7CB1F-1243-4C61-988A-207E7F2C7DB8}"/>
              </a:ext>
            </a:extLst>
          </p:cNvPr>
          <p:cNvSpPr txBox="1"/>
          <p:nvPr/>
        </p:nvSpPr>
        <p:spPr>
          <a:xfrm>
            <a:off x="1642188" y="1227143"/>
            <a:ext cx="1577094" cy="369332"/>
          </a:xfrm>
          <a:prstGeom prst="rect">
            <a:avLst/>
          </a:prstGeom>
          <a:noFill/>
        </p:spPr>
        <p:txBody>
          <a:bodyPr wrap="square">
            <a:spAutoFit/>
          </a:bodyPr>
          <a:lstStyle/>
          <a:p>
            <a:r>
              <a:rPr lang="en-US" dirty="0">
                <a:solidFill>
                  <a:schemeClr val="tx1">
                    <a:lumMod val="75000"/>
                    <a:lumOff val="25000"/>
                  </a:schemeClr>
                </a:solidFill>
              </a:rPr>
              <a:t>Roger Iskrenov</a:t>
            </a:r>
            <a:endParaRPr lang="en-DE" dirty="0">
              <a:solidFill>
                <a:schemeClr val="tx1">
                  <a:lumMod val="75000"/>
                  <a:lumOff val="25000"/>
                </a:schemeClr>
              </a:solidFill>
            </a:endParaRPr>
          </a:p>
        </p:txBody>
      </p:sp>
      <p:sp>
        <p:nvSpPr>
          <p:cNvPr id="50" name="TextBox 49">
            <a:extLst>
              <a:ext uri="{FF2B5EF4-FFF2-40B4-BE49-F238E27FC236}">
                <a16:creationId xmlns:a16="http://schemas.microsoft.com/office/drawing/2014/main" id="{B1C43DF3-72CF-4B7B-98F7-EE10004E4FAF}"/>
              </a:ext>
            </a:extLst>
          </p:cNvPr>
          <p:cNvSpPr txBox="1"/>
          <p:nvPr/>
        </p:nvSpPr>
        <p:spPr>
          <a:xfrm>
            <a:off x="5311541" y="1370847"/>
            <a:ext cx="5238271" cy="954107"/>
          </a:xfrm>
          <a:prstGeom prst="rect">
            <a:avLst/>
          </a:prstGeom>
          <a:noFill/>
        </p:spPr>
        <p:txBody>
          <a:bodyPr wrap="square">
            <a:spAutoFit/>
          </a:bodyPr>
          <a:lstStyle/>
          <a:p>
            <a:r>
              <a:rPr lang="de-DE" sz="1400" b="1" dirty="0"/>
              <a:t>Certifications &amp; Training:</a:t>
            </a:r>
            <a:endParaRPr lang="de-DE" sz="1400" dirty="0"/>
          </a:p>
          <a:p>
            <a:pPr>
              <a:buFont typeface="Arial" panose="020B0604020202020204" pitchFamily="34" charset="0"/>
              <a:buChar char="•"/>
            </a:pPr>
            <a:r>
              <a:rPr lang="de-DE" sz="1400" dirty="0"/>
              <a:t>Licensed Massage Therapist (LMT)</a:t>
            </a:r>
          </a:p>
          <a:p>
            <a:pPr>
              <a:buFont typeface="Arial" panose="020B0604020202020204" pitchFamily="34" charset="0"/>
              <a:buChar char="•"/>
            </a:pPr>
            <a:r>
              <a:rPr lang="de-DE" sz="1400" dirty="0"/>
              <a:t>Certified Yoga Instructor (RYT-500)</a:t>
            </a:r>
          </a:p>
          <a:p>
            <a:pPr>
              <a:buFont typeface="Arial" panose="020B0604020202020204" pitchFamily="34" charset="0"/>
              <a:buChar char="•"/>
            </a:pPr>
            <a:r>
              <a:rPr lang="de-DE" sz="1400" dirty="0"/>
              <a:t>Specializations: Deep Tissue, Myofascial Release, Thai Yoga Massage</a:t>
            </a:r>
          </a:p>
        </p:txBody>
      </p:sp>
      <p:sp>
        <p:nvSpPr>
          <p:cNvPr id="51" name="TextBox 50">
            <a:extLst>
              <a:ext uri="{FF2B5EF4-FFF2-40B4-BE49-F238E27FC236}">
                <a16:creationId xmlns:a16="http://schemas.microsoft.com/office/drawing/2014/main" id="{67A00395-5375-451F-9F56-967D9F04B15F}"/>
              </a:ext>
            </a:extLst>
          </p:cNvPr>
          <p:cNvSpPr txBox="1"/>
          <p:nvPr/>
        </p:nvSpPr>
        <p:spPr>
          <a:xfrm>
            <a:off x="3405222" y="2392527"/>
            <a:ext cx="7022262" cy="954107"/>
          </a:xfrm>
          <a:prstGeom prst="rect">
            <a:avLst/>
          </a:prstGeom>
          <a:noFill/>
        </p:spPr>
        <p:txBody>
          <a:bodyPr wrap="square">
            <a:spAutoFit/>
          </a:bodyPr>
          <a:lstStyle/>
          <a:p>
            <a:r>
              <a:rPr lang="en-US" sz="1400" dirty="0">
                <a:solidFill>
                  <a:schemeClr val="tx1">
                    <a:lumMod val="75000"/>
                    <a:lumOff val="25000"/>
                  </a:schemeClr>
                </a:solidFill>
              </a:rPr>
              <a:t>"Hi, I’m a certified massage therapist and personal yoga trainer with over 10 years of experience helping clients achieve balance, relaxation, and well-being. My holistic approach combines therapeutic massage techniques with personalized yoga sessions to bring harmony to body and mind."</a:t>
            </a:r>
            <a:endParaRPr lang="en-DE" sz="1400" dirty="0">
              <a:solidFill>
                <a:schemeClr val="tx1">
                  <a:lumMod val="75000"/>
                  <a:lumOff val="25000"/>
                </a:schemeClr>
              </a:solidFill>
            </a:endParaRPr>
          </a:p>
        </p:txBody>
      </p:sp>
      <p:sp>
        <p:nvSpPr>
          <p:cNvPr id="52" name="Rectangle: Rounded Corners 51">
            <a:extLst>
              <a:ext uri="{FF2B5EF4-FFF2-40B4-BE49-F238E27FC236}">
                <a16:creationId xmlns:a16="http://schemas.microsoft.com/office/drawing/2014/main" id="{6B451B2D-F7E8-49BB-B97F-669E8EE6C27F}"/>
              </a:ext>
            </a:extLst>
          </p:cNvPr>
          <p:cNvSpPr/>
          <p:nvPr/>
        </p:nvSpPr>
        <p:spPr>
          <a:xfrm>
            <a:off x="3511145" y="5808306"/>
            <a:ext cx="4991878" cy="559837"/>
          </a:xfrm>
          <a:prstGeom prst="roundRect">
            <a:avLst/>
          </a:prstGeom>
          <a:gradFill flip="none" rotWithShape="1">
            <a:gsLst>
              <a:gs pos="30000">
                <a:srgbClr val="F000A0">
                  <a:tint val="66000"/>
                  <a:satMod val="160000"/>
                </a:srgbClr>
              </a:gs>
              <a:gs pos="74000">
                <a:srgbClr val="F000A0">
                  <a:tint val="44500"/>
                  <a:satMod val="160000"/>
                </a:srgbClr>
              </a:gs>
              <a:gs pos="100000">
                <a:srgbClr val="F000A0">
                  <a:tint val="23500"/>
                  <a:satMod val="160000"/>
                </a:srgbClr>
              </a:gs>
            </a:gsLst>
            <a:lin ang="16200000" scaled="1"/>
            <a:tileRect/>
          </a:gradFill>
          <a:ln w="9525" cap="flat" cmpd="sng" algn="ctr">
            <a:noFill/>
            <a:prstDash val="solid"/>
            <a:round/>
            <a:headEnd type="none" w="med" len="med"/>
            <a:tailEnd type="none" w="med" len="med"/>
          </a:ln>
          <a:effectLst>
            <a:glow>
              <a:srgbClr val="D6BE8E">
                <a:alpha val="40000"/>
              </a:srgbClr>
            </a:glow>
            <a:outerShdw blurRad="50800" dist="38100" dir="2700000" algn="tl" rotWithShape="0">
              <a:prstClr val="black">
                <a:alpha val="40000"/>
              </a:prstClr>
            </a:outerShdw>
            <a:reflection stA="0" endPos="65000" dist="50800" dir="5400000" sy="-100000" algn="bl" rotWithShape="0"/>
            <a:softEdge rad="1270000"/>
          </a:effectLst>
          <a:scene3d>
            <a:camera prst="orthographicFront">
              <a:rot lat="0" lon="0" rev="0"/>
            </a:camera>
            <a:lightRig rig="glow" dir="t">
              <a:rot lat="0" lon="0" rev="4800000"/>
            </a:lightRig>
          </a:scene3d>
          <a:sp3d prstMaterial="matte">
            <a:bevelT w="127000" h="63500" prst="coolSlant"/>
          </a:sp3d>
        </p:spPr>
        <p:style>
          <a:lnRef idx="0">
            <a:scrgbClr r="0" g="0" b="0"/>
          </a:lnRef>
          <a:fillRef idx="0">
            <a:scrgbClr r="0" g="0" b="0"/>
          </a:fillRef>
          <a:effectRef idx="0">
            <a:scrgbClr r="0" g="0" b="0"/>
          </a:effectRef>
          <a:fontRef idx="minor">
            <a:schemeClr val="accent2"/>
          </a:fontRef>
        </p:style>
        <p:txBody>
          <a:bodyPr rtlCol="0" anchor="ctr"/>
          <a:lstStyle/>
          <a:p>
            <a:pPr algn="ctr"/>
            <a:r>
              <a:rPr lang="en-US" sz="2400" b="1" dirty="0">
                <a:solidFill>
                  <a:schemeClr val="bg1"/>
                </a:solidFill>
              </a:rPr>
              <a:t>Services</a:t>
            </a:r>
            <a:endParaRPr lang="en-DE" sz="2400" b="1" dirty="0">
              <a:solidFill>
                <a:schemeClr val="bg1"/>
              </a:solidFill>
            </a:endParaRPr>
          </a:p>
        </p:txBody>
      </p:sp>
      <p:sp>
        <p:nvSpPr>
          <p:cNvPr id="53" name="Rectangle 52">
            <a:extLst>
              <a:ext uri="{FF2B5EF4-FFF2-40B4-BE49-F238E27FC236}">
                <a16:creationId xmlns:a16="http://schemas.microsoft.com/office/drawing/2014/main" id="{BA119275-1AC9-4643-8846-74B432838CD0}"/>
              </a:ext>
            </a:extLst>
          </p:cNvPr>
          <p:cNvSpPr/>
          <p:nvPr/>
        </p:nvSpPr>
        <p:spPr>
          <a:xfrm>
            <a:off x="-19668" y="4029173"/>
            <a:ext cx="12061066" cy="1362393"/>
          </a:xfrm>
          <a:prstGeom prst="rect">
            <a:avLst/>
          </a:prstGeom>
          <a:solidFill>
            <a:srgbClr val="B1317A"/>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5" name="TextBox 54">
            <a:extLst>
              <a:ext uri="{FF2B5EF4-FFF2-40B4-BE49-F238E27FC236}">
                <a16:creationId xmlns:a16="http://schemas.microsoft.com/office/drawing/2014/main" id="{96A3E4DE-4613-4148-9495-6C6041AE0E9B}"/>
              </a:ext>
            </a:extLst>
          </p:cNvPr>
          <p:cNvSpPr txBox="1"/>
          <p:nvPr/>
        </p:nvSpPr>
        <p:spPr>
          <a:xfrm>
            <a:off x="5507908" y="3688850"/>
            <a:ext cx="882917" cy="369332"/>
          </a:xfrm>
          <a:prstGeom prst="rect">
            <a:avLst/>
          </a:prstGeom>
          <a:noFill/>
        </p:spPr>
        <p:txBody>
          <a:bodyPr wrap="square">
            <a:spAutoFit/>
          </a:bodyPr>
          <a:lstStyle/>
          <a:p>
            <a:r>
              <a:rPr lang="en-US" sz="1800" b="1" dirty="0">
                <a:solidFill>
                  <a:schemeClr val="bg1"/>
                </a:solidFill>
              </a:rPr>
              <a:t>Gallery</a:t>
            </a:r>
            <a:endParaRPr lang="en-DE" dirty="0"/>
          </a:p>
        </p:txBody>
      </p:sp>
      <p:pic>
        <p:nvPicPr>
          <p:cNvPr id="57" name="Picture 56">
            <a:extLst>
              <a:ext uri="{FF2B5EF4-FFF2-40B4-BE49-F238E27FC236}">
                <a16:creationId xmlns:a16="http://schemas.microsoft.com/office/drawing/2014/main" id="{93F28CF2-8056-4663-88DC-4EC124DD7A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01325" y="4058182"/>
            <a:ext cx="2270148" cy="1276958"/>
          </a:xfrm>
          <a:prstGeom prst="rect">
            <a:avLst/>
          </a:prstGeom>
          <a:ln>
            <a:solidFill>
              <a:schemeClr val="tx1"/>
            </a:solidFill>
          </a:ln>
        </p:spPr>
      </p:pic>
      <p:pic>
        <p:nvPicPr>
          <p:cNvPr id="59" name="Picture 58">
            <a:extLst>
              <a:ext uri="{FF2B5EF4-FFF2-40B4-BE49-F238E27FC236}">
                <a16:creationId xmlns:a16="http://schemas.microsoft.com/office/drawing/2014/main" id="{E73A9DFB-8E48-4E69-AA1C-A6B3D3E228C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35977" y="4058372"/>
            <a:ext cx="1284292" cy="1284292"/>
          </a:xfrm>
          <a:prstGeom prst="rect">
            <a:avLst/>
          </a:prstGeom>
          <a:ln>
            <a:solidFill>
              <a:schemeClr val="tx1"/>
            </a:solidFill>
          </a:ln>
        </p:spPr>
      </p:pic>
      <p:pic>
        <p:nvPicPr>
          <p:cNvPr id="61" name="Picture 60">
            <a:extLst>
              <a:ext uri="{FF2B5EF4-FFF2-40B4-BE49-F238E27FC236}">
                <a16:creationId xmlns:a16="http://schemas.microsoft.com/office/drawing/2014/main" id="{4BBA2F93-AC31-4C18-A6E3-FCF696C48C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84767" y="4063043"/>
            <a:ext cx="1284293" cy="1284293"/>
          </a:xfrm>
          <a:prstGeom prst="rect">
            <a:avLst/>
          </a:prstGeom>
          <a:ln>
            <a:solidFill>
              <a:schemeClr val="tx1"/>
            </a:solidFill>
          </a:ln>
        </p:spPr>
      </p:pic>
      <p:pic>
        <p:nvPicPr>
          <p:cNvPr id="62" name="Picture 61">
            <a:extLst>
              <a:ext uri="{FF2B5EF4-FFF2-40B4-BE49-F238E27FC236}">
                <a16:creationId xmlns:a16="http://schemas.microsoft.com/office/drawing/2014/main" id="{CF8A9CCF-8A33-413A-A7A5-A03285E159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69" y="4050658"/>
            <a:ext cx="1858903" cy="1276958"/>
          </a:xfrm>
          <a:prstGeom prst="rect">
            <a:avLst/>
          </a:prstGeom>
          <a:ln>
            <a:solidFill>
              <a:schemeClr val="tx1"/>
            </a:solidFill>
          </a:ln>
        </p:spPr>
      </p:pic>
      <p:pic>
        <p:nvPicPr>
          <p:cNvPr id="63" name="Picture 62">
            <a:extLst>
              <a:ext uri="{FF2B5EF4-FFF2-40B4-BE49-F238E27FC236}">
                <a16:creationId xmlns:a16="http://schemas.microsoft.com/office/drawing/2014/main" id="{D4FDEB89-AD64-4064-A64D-D26C7C98E1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3739" y="4050848"/>
            <a:ext cx="1284292" cy="1284292"/>
          </a:xfrm>
          <a:prstGeom prst="rect">
            <a:avLst/>
          </a:prstGeom>
          <a:ln>
            <a:solidFill>
              <a:schemeClr val="tx1"/>
            </a:solidFill>
          </a:ln>
        </p:spPr>
      </p:pic>
      <p:pic>
        <p:nvPicPr>
          <p:cNvPr id="64" name="Picture 63">
            <a:extLst>
              <a:ext uri="{FF2B5EF4-FFF2-40B4-BE49-F238E27FC236}">
                <a16:creationId xmlns:a16="http://schemas.microsoft.com/office/drawing/2014/main" id="{0C57FEA9-FA1B-45B7-A768-119DA10B5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2529" y="4055519"/>
            <a:ext cx="1284293" cy="1284293"/>
          </a:xfrm>
          <a:prstGeom prst="rect">
            <a:avLst/>
          </a:prstGeom>
          <a:ln>
            <a:solidFill>
              <a:schemeClr val="tx1"/>
            </a:solidFill>
          </a:ln>
        </p:spPr>
      </p:pic>
      <p:pic>
        <p:nvPicPr>
          <p:cNvPr id="65" name="Picture 64">
            <a:extLst>
              <a:ext uri="{FF2B5EF4-FFF2-40B4-BE49-F238E27FC236}">
                <a16:creationId xmlns:a16="http://schemas.microsoft.com/office/drawing/2014/main" id="{B5219DD4-8D4A-4E8F-B2CC-543AC86507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33558" y="4058182"/>
            <a:ext cx="2270148" cy="1276958"/>
          </a:xfrm>
          <a:prstGeom prst="rect">
            <a:avLst/>
          </a:prstGeom>
          <a:ln>
            <a:solidFill>
              <a:schemeClr val="tx1"/>
            </a:solidFill>
          </a:ln>
        </p:spPr>
      </p:pic>
      <p:pic>
        <p:nvPicPr>
          <p:cNvPr id="54" name="Picture 53">
            <a:extLst>
              <a:ext uri="{FF2B5EF4-FFF2-40B4-BE49-F238E27FC236}">
                <a16:creationId xmlns:a16="http://schemas.microsoft.com/office/drawing/2014/main" id="{B058D312-47D6-46E4-8435-EA097F92B7C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3" name="Rectangle 22">
            <a:extLst>
              <a:ext uri="{FF2B5EF4-FFF2-40B4-BE49-F238E27FC236}">
                <a16:creationId xmlns:a16="http://schemas.microsoft.com/office/drawing/2014/main" id="{CA60DD0D-1652-44C0-BADB-9889F60309A0}"/>
              </a:ext>
            </a:extLst>
          </p:cNvPr>
          <p:cNvSpPr/>
          <p:nvPr/>
        </p:nvSpPr>
        <p:spPr>
          <a:xfrm>
            <a:off x="12066532" y="147419"/>
            <a:ext cx="113382" cy="225968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3" name="Rectangle 32">
            <a:extLst>
              <a:ext uri="{FF2B5EF4-FFF2-40B4-BE49-F238E27FC236}">
                <a16:creationId xmlns:a16="http://schemas.microsoft.com/office/drawing/2014/main" id="{5884BEB4-360D-4A23-90C7-CA33F69B9AC4}"/>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4" name="Rectangle 33">
            <a:extLst>
              <a:ext uri="{FF2B5EF4-FFF2-40B4-BE49-F238E27FC236}">
                <a16:creationId xmlns:a16="http://schemas.microsoft.com/office/drawing/2014/main" id="{1A0A97F2-67BC-435D-ACC5-5EE57F233262}"/>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Tree>
    <p:extLst>
      <p:ext uri="{BB962C8B-B14F-4D97-AF65-F5344CB8AC3E}">
        <p14:creationId xmlns:p14="http://schemas.microsoft.com/office/powerpoint/2010/main" val="543088339"/>
      </p:ext>
    </p:extLst>
  </p:cSld>
  <p:clrMapOvr>
    <a:masterClrMapping/>
  </p:clrMapOvr>
  <p:transition spd="slow" advTm="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Rectangle 12">
            <a:extLst>
              <a:ext uri="{FF2B5EF4-FFF2-40B4-BE49-F238E27FC236}">
                <a16:creationId xmlns:a16="http://schemas.microsoft.com/office/drawing/2014/main" id="{EDDA13EA-D708-4509-B97B-92E0A162E26B}"/>
              </a:ext>
            </a:extLst>
          </p:cNvPr>
          <p:cNvSpPr/>
          <p:nvPr/>
        </p:nvSpPr>
        <p:spPr>
          <a:xfrm>
            <a:off x="1344006" y="1848845"/>
            <a:ext cx="9451064"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D3D64338-7803-40B7-84D3-706E6DB2408B}"/>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55" name="Rectangle 54">
            <a:extLst>
              <a:ext uri="{FF2B5EF4-FFF2-40B4-BE49-F238E27FC236}">
                <a16:creationId xmlns:a16="http://schemas.microsoft.com/office/drawing/2014/main" id="{D950628A-91F1-4313-8FEC-65B18EF3A580}"/>
              </a:ext>
            </a:extLst>
          </p:cNvPr>
          <p:cNvSpPr/>
          <p:nvPr/>
        </p:nvSpPr>
        <p:spPr>
          <a:xfrm>
            <a:off x="1396930" y="249574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67" name="Rectangle 66">
            <a:extLst>
              <a:ext uri="{FF2B5EF4-FFF2-40B4-BE49-F238E27FC236}">
                <a16:creationId xmlns:a16="http://schemas.microsoft.com/office/drawing/2014/main" id="{5F3CB10A-9321-464F-BD95-9D359BEE05E9}"/>
              </a:ext>
            </a:extLst>
          </p:cNvPr>
          <p:cNvSpPr/>
          <p:nvPr/>
        </p:nvSpPr>
        <p:spPr>
          <a:xfrm>
            <a:off x="1396930" y="275516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68" name="Rectangle 67">
            <a:extLst>
              <a:ext uri="{FF2B5EF4-FFF2-40B4-BE49-F238E27FC236}">
                <a16:creationId xmlns:a16="http://schemas.microsoft.com/office/drawing/2014/main" id="{412B2074-1994-4F2C-B7C0-D4C516E3FD2B}"/>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00" name="TextBox 99">
            <a:extLst>
              <a:ext uri="{FF2B5EF4-FFF2-40B4-BE49-F238E27FC236}">
                <a16:creationId xmlns:a16="http://schemas.microsoft.com/office/drawing/2014/main" id="{08202F7C-4EB7-46E8-8A94-87241F742BFA}"/>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03" name="Rectangle 102">
            <a:extLst>
              <a:ext uri="{FF2B5EF4-FFF2-40B4-BE49-F238E27FC236}">
                <a16:creationId xmlns:a16="http://schemas.microsoft.com/office/drawing/2014/main" id="{4FBE5555-9769-4ED6-A2F6-1F43B993B3A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04" name="Rectangle 103">
            <a:extLst>
              <a:ext uri="{FF2B5EF4-FFF2-40B4-BE49-F238E27FC236}">
                <a16:creationId xmlns:a16="http://schemas.microsoft.com/office/drawing/2014/main" id="{D8D83A55-138A-4BA7-B3E6-7515C17359EA}"/>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05" name="Rectangle 104">
            <a:extLst>
              <a:ext uri="{FF2B5EF4-FFF2-40B4-BE49-F238E27FC236}">
                <a16:creationId xmlns:a16="http://schemas.microsoft.com/office/drawing/2014/main" id="{E4EE3B1A-DD0B-441A-B2A5-142E8133A816}"/>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06" name="Rectangle 105">
            <a:extLst>
              <a:ext uri="{FF2B5EF4-FFF2-40B4-BE49-F238E27FC236}">
                <a16:creationId xmlns:a16="http://schemas.microsoft.com/office/drawing/2014/main" id="{E8E20C5B-4FDA-41CC-BB28-109CE945A407}"/>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07" name="Rectangle 106">
            <a:extLst>
              <a:ext uri="{FF2B5EF4-FFF2-40B4-BE49-F238E27FC236}">
                <a16:creationId xmlns:a16="http://schemas.microsoft.com/office/drawing/2014/main" id="{CE3EE934-E119-46DA-9DAA-1B8D8C3B263F}"/>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08" name="Rectangle 107">
            <a:extLst>
              <a:ext uri="{FF2B5EF4-FFF2-40B4-BE49-F238E27FC236}">
                <a16:creationId xmlns:a16="http://schemas.microsoft.com/office/drawing/2014/main" id="{6663DB28-14CB-422B-8013-DEDE68E9E0F0}"/>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09" name="Rectangle 108">
            <a:extLst>
              <a:ext uri="{FF2B5EF4-FFF2-40B4-BE49-F238E27FC236}">
                <a16:creationId xmlns:a16="http://schemas.microsoft.com/office/drawing/2014/main" id="{DAA9E9E3-3362-4B8B-9268-0A4279C0436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10" name="Rectangle 109">
            <a:extLst>
              <a:ext uri="{FF2B5EF4-FFF2-40B4-BE49-F238E27FC236}">
                <a16:creationId xmlns:a16="http://schemas.microsoft.com/office/drawing/2014/main" id="{6A1E32EB-C3DE-4001-83AF-E0E6ED5934C9}"/>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11" name="Rectangle 110">
            <a:extLst>
              <a:ext uri="{FF2B5EF4-FFF2-40B4-BE49-F238E27FC236}">
                <a16:creationId xmlns:a16="http://schemas.microsoft.com/office/drawing/2014/main" id="{C4153ECB-8838-43C7-B98C-8FDF3F1EAF70}"/>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12" name="Rectangle 111">
            <a:extLst>
              <a:ext uri="{FF2B5EF4-FFF2-40B4-BE49-F238E27FC236}">
                <a16:creationId xmlns:a16="http://schemas.microsoft.com/office/drawing/2014/main" id="{DB5E0108-2DB6-40A1-95C7-FCE0DF395FA2}"/>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13" name="Rectangle 112">
            <a:extLst>
              <a:ext uri="{FF2B5EF4-FFF2-40B4-BE49-F238E27FC236}">
                <a16:creationId xmlns:a16="http://schemas.microsoft.com/office/drawing/2014/main" id="{9AD07991-1E88-4480-B598-58AD42C7E796}"/>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14" name="Picture 113">
            <a:extLst>
              <a:ext uri="{FF2B5EF4-FFF2-40B4-BE49-F238E27FC236}">
                <a16:creationId xmlns:a16="http://schemas.microsoft.com/office/drawing/2014/main" id="{C84A6535-9984-4708-BD74-730AC8D4D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1701" y="2884876"/>
            <a:ext cx="2827965" cy="2827965"/>
          </a:xfrm>
          <a:prstGeom prst="rect">
            <a:avLst/>
          </a:prstGeom>
          <a:ln>
            <a:solidFill>
              <a:schemeClr val="tx1">
                <a:lumMod val="50000"/>
                <a:lumOff val="50000"/>
              </a:schemeClr>
            </a:solidFill>
          </a:ln>
        </p:spPr>
      </p:pic>
      <p:sp>
        <p:nvSpPr>
          <p:cNvPr id="72" name="TextBox 71">
            <a:extLst>
              <a:ext uri="{FF2B5EF4-FFF2-40B4-BE49-F238E27FC236}">
                <a16:creationId xmlns:a16="http://schemas.microsoft.com/office/drawing/2014/main" id="{B03A13C7-CC10-4BCB-98D5-A86303D00172}"/>
              </a:ext>
            </a:extLst>
          </p:cNvPr>
          <p:cNvSpPr txBox="1"/>
          <p:nvPr/>
        </p:nvSpPr>
        <p:spPr>
          <a:xfrm>
            <a:off x="7678685" y="2550042"/>
            <a:ext cx="3116385" cy="3539430"/>
          </a:xfrm>
          <a:prstGeom prst="rect">
            <a:avLst/>
          </a:prstGeom>
          <a:noFill/>
        </p:spPr>
        <p:txBody>
          <a:bodyPr wrap="square">
            <a:spAutoFit/>
          </a:bodyPr>
          <a:lstStyle/>
          <a:p>
            <a:r>
              <a:rPr lang="en-US" sz="1600" dirty="0">
                <a:solidFill>
                  <a:schemeClr val="bg2">
                    <a:lumMod val="25000"/>
                  </a:schemeClr>
                </a:solidFill>
              </a:rPr>
              <a:t>Experience the ancient art of Thai massage. A therapeutic practice that combines gentle stretching, acupressure, and rhythmic movements. This full-body treatment promotes flexibility, relieves tension, and restores balance, leaving you refreshed and rejuvenated.</a:t>
            </a:r>
            <a:br>
              <a:rPr lang="en-US" sz="1600" dirty="0">
                <a:solidFill>
                  <a:schemeClr val="bg2">
                    <a:lumMod val="25000"/>
                  </a:schemeClr>
                </a:solidFill>
              </a:rPr>
            </a:br>
            <a:endParaRPr lang="en-US" sz="1600" dirty="0">
              <a:solidFill>
                <a:schemeClr val="bg2">
                  <a:lumMod val="25000"/>
                </a:schemeClr>
              </a:solidFill>
            </a:endParaRPr>
          </a:p>
          <a:p>
            <a:br>
              <a:rPr lang="en-US" sz="1600" dirty="0">
                <a:solidFill>
                  <a:schemeClr val="bg2">
                    <a:lumMod val="25000"/>
                  </a:schemeClr>
                </a:solidFill>
              </a:rPr>
            </a:br>
            <a:r>
              <a:rPr lang="en-US" sz="1600" dirty="0">
                <a:solidFill>
                  <a:schemeClr val="bg2">
                    <a:lumMod val="25000"/>
                  </a:schemeClr>
                </a:solidFill>
              </a:rPr>
              <a:t>  60 minutes: 25.00 </a:t>
            </a:r>
            <a:r>
              <a:rPr lang="en-DE" sz="1600" b="0" i="0" dirty="0">
                <a:solidFill>
                  <a:schemeClr val="bg2">
                    <a:lumMod val="25000"/>
                  </a:schemeClr>
                </a:solidFill>
                <a:effectLst/>
                <a:latin typeface="Google Sans"/>
              </a:rPr>
              <a:t>€</a:t>
            </a:r>
            <a:r>
              <a:rPr lang="en-US" sz="1600" b="0" i="0" dirty="0">
                <a:solidFill>
                  <a:schemeClr val="bg2">
                    <a:lumMod val="25000"/>
                  </a:schemeClr>
                </a:solidFill>
                <a:effectLst/>
                <a:latin typeface="Google Sans"/>
              </a:rPr>
              <a:t>                           </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  90 minutes: 35.00 </a:t>
            </a:r>
            <a:r>
              <a:rPr lang="en-DE" sz="1600" b="0" i="0" dirty="0">
                <a:solidFill>
                  <a:schemeClr val="bg2">
                    <a:lumMod val="25000"/>
                  </a:schemeClr>
                </a:solidFill>
                <a:effectLst/>
                <a:latin typeface="Google Sans"/>
              </a:rPr>
              <a:t>€</a:t>
            </a:r>
            <a:br>
              <a:rPr lang="en-US" sz="1600" b="0" i="0" dirty="0">
                <a:solidFill>
                  <a:schemeClr val="bg2">
                    <a:lumMod val="25000"/>
                  </a:schemeClr>
                </a:solidFill>
                <a:effectLst/>
                <a:latin typeface="Google Sans"/>
              </a:rPr>
            </a:br>
            <a:r>
              <a:rPr lang="en-US" sz="1600" b="0" i="0" dirty="0">
                <a:solidFill>
                  <a:schemeClr val="bg2">
                    <a:lumMod val="25000"/>
                  </a:schemeClr>
                </a:solidFill>
                <a:effectLst/>
                <a:latin typeface="Google Sans"/>
              </a:rPr>
              <a:t>120 minutes: 45.00 </a:t>
            </a:r>
            <a:r>
              <a:rPr lang="en-DE" sz="1600" b="0" i="0" dirty="0">
                <a:solidFill>
                  <a:schemeClr val="bg2">
                    <a:lumMod val="25000"/>
                  </a:schemeClr>
                </a:solidFill>
                <a:effectLst/>
                <a:latin typeface="Google Sans"/>
              </a:rPr>
              <a:t>€</a:t>
            </a:r>
            <a:endParaRPr lang="en-DE" sz="1600" dirty="0">
              <a:solidFill>
                <a:schemeClr val="bg2">
                  <a:lumMod val="25000"/>
                </a:schemeClr>
              </a:solidFill>
            </a:endParaRPr>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9" name="Rectangle 38">
            <a:extLst>
              <a:ext uri="{FF2B5EF4-FFF2-40B4-BE49-F238E27FC236}">
                <a16:creationId xmlns:a16="http://schemas.microsoft.com/office/drawing/2014/main" id="{F3F2ACC9-937B-4E37-A5A6-8B2771A4DA63}"/>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40" name="Rectangle 39">
            <a:extLst>
              <a:ext uri="{FF2B5EF4-FFF2-40B4-BE49-F238E27FC236}">
                <a16:creationId xmlns:a16="http://schemas.microsoft.com/office/drawing/2014/main" id="{46192F7D-31F8-4FA6-9800-194ECA3CA558}"/>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43" name="Rectangle 42">
            <a:extLst>
              <a:ext uri="{FF2B5EF4-FFF2-40B4-BE49-F238E27FC236}">
                <a16:creationId xmlns:a16="http://schemas.microsoft.com/office/drawing/2014/main" id="{CD864BA3-78E7-4750-A278-B69922AD0F55}"/>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70" name="Rectangle 69">
            <a:extLst>
              <a:ext uri="{FF2B5EF4-FFF2-40B4-BE49-F238E27FC236}">
                <a16:creationId xmlns:a16="http://schemas.microsoft.com/office/drawing/2014/main" id="{B2D30776-0B36-408D-9023-3A3B7090FAC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71" name="Rectangle 70">
            <a:extLst>
              <a:ext uri="{FF2B5EF4-FFF2-40B4-BE49-F238E27FC236}">
                <a16:creationId xmlns:a16="http://schemas.microsoft.com/office/drawing/2014/main" id="{3FA75DAA-F9FD-4C4D-8756-B7649ED41537}"/>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711824929"/>
      </p:ext>
    </p:extLst>
  </p:cSld>
  <p:clrMapOvr>
    <a:masterClrMapping/>
  </p:clrMapOvr>
  <mc:AlternateContent xmlns:mc="http://schemas.openxmlformats.org/markup-compatibility/2006" xmlns:p159="http://schemas.microsoft.com/office/powerpoint/2015/09/main">
    <mc:Choice Requires="p159">
      <p:transition spd="slow" advClick="0" advTm="1000">
        <p159:morph option="byObject"/>
      </p:transition>
    </mc:Choice>
    <mc:Fallback xmlns="">
      <p:transition spd="slow" advClick="0" advTm="1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14" name="Rectangle 113">
            <a:extLst>
              <a:ext uri="{FF2B5EF4-FFF2-40B4-BE49-F238E27FC236}">
                <a16:creationId xmlns:a16="http://schemas.microsoft.com/office/drawing/2014/main" id="{8DC3458B-F283-4D63-99EF-FDCD93A2B651}"/>
              </a:ext>
            </a:extLst>
          </p:cNvPr>
          <p:cNvSpPr/>
          <p:nvPr/>
        </p:nvSpPr>
        <p:spPr>
          <a:xfrm>
            <a:off x="1344343" y="1848845"/>
            <a:ext cx="9450727" cy="4333875"/>
          </a:xfrm>
          <a:prstGeom prst="rect">
            <a:avLst/>
          </a:prstGeom>
          <a:solidFill>
            <a:schemeClr val="bg1">
              <a:lumMod val="95000"/>
              <a:alpha val="50000"/>
            </a:schemeClr>
          </a:solidFill>
          <a:ln>
            <a:noFill/>
          </a:ln>
          <a:effectLst/>
          <a:scene3d>
            <a:camera prst="orthographicFront">
              <a:rot lat="0" lon="0" rev="0"/>
            </a:camera>
            <a:lightRig rig="contrasting" dir="t">
              <a:rot lat="0" lon="0" rev="7800000"/>
            </a:lightRig>
          </a:scene3d>
          <a:sp3d>
            <a:bevelT w="139700" h="139700"/>
          </a:sp3d>
        </p:spPr>
        <p:style>
          <a:lnRef idx="0">
            <a:scrgbClr r="0" g="0" b="0"/>
          </a:lnRef>
          <a:fillRef idx="0">
            <a:scrgbClr r="0" g="0" b="0"/>
          </a:fillRef>
          <a:effectRef idx="0">
            <a:scrgbClr r="0" g="0" b="0"/>
          </a:effectRef>
          <a:fontRef idx="minor">
            <a:schemeClr val="lt1"/>
          </a:fontRef>
        </p:style>
        <p:txBody>
          <a:bodyPr rtlCol="0" anchor="ctr"/>
          <a:lstStyle/>
          <a:p>
            <a:pPr algn="ctr"/>
            <a:endParaRPr lang="en-DE"/>
          </a:p>
        </p:txBody>
      </p:sp>
      <p:sp>
        <p:nvSpPr>
          <p:cNvPr id="115" name="TextBox 114">
            <a:extLst>
              <a:ext uri="{FF2B5EF4-FFF2-40B4-BE49-F238E27FC236}">
                <a16:creationId xmlns:a16="http://schemas.microsoft.com/office/drawing/2014/main" id="{246C3AA6-EDD1-4FD9-892C-C2F252633D36}"/>
              </a:ext>
            </a:extLst>
          </p:cNvPr>
          <p:cNvSpPr txBox="1"/>
          <p:nvPr/>
        </p:nvSpPr>
        <p:spPr>
          <a:xfrm>
            <a:off x="4306868" y="1918576"/>
            <a:ext cx="6335660" cy="523220"/>
          </a:xfrm>
          <a:prstGeom prst="rect">
            <a:avLst/>
          </a:prstGeom>
          <a:noFill/>
        </p:spPr>
        <p:txBody>
          <a:bodyPr wrap="square">
            <a:spAutoFit/>
          </a:bodyPr>
          <a:lstStyle/>
          <a:p>
            <a:r>
              <a:rPr lang="en-US" sz="1400" b="0" i="0" dirty="0">
                <a:solidFill>
                  <a:schemeClr val="bg2">
                    <a:lumMod val="25000"/>
                  </a:schemeClr>
                </a:solidFill>
                <a:effectLst/>
                <a:latin typeface="Lato" panose="020F0502020204030203" pitchFamily="34" charset="0"/>
              </a:rPr>
              <a:t>Our practitioners are available daily from 8.00am until 7.00pm. If requiring services after 7.00pm additional 200 Baht/hour will be added to each service.</a:t>
            </a:r>
            <a:endParaRPr lang="en-DE" sz="1400" dirty="0">
              <a:solidFill>
                <a:schemeClr val="bg2">
                  <a:lumMod val="25000"/>
                </a:schemeClr>
              </a:solidFill>
            </a:endParaRPr>
          </a:p>
        </p:txBody>
      </p:sp>
      <p:sp>
        <p:nvSpPr>
          <p:cNvPr id="119" name="Rectangle: Rounded Corners 118">
            <a:extLst>
              <a:ext uri="{FF2B5EF4-FFF2-40B4-BE49-F238E27FC236}">
                <a16:creationId xmlns:a16="http://schemas.microsoft.com/office/drawing/2014/main" id="{0130E6ED-A0A0-4FEF-B0A5-8E96E502683A}"/>
              </a:ext>
            </a:extLst>
          </p:cNvPr>
          <p:cNvSpPr/>
          <p:nvPr/>
        </p:nvSpPr>
        <p:spPr>
          <a:xfrm>
            <a:off x="1344343" y="1847263"/>
            <a:ext cx="2827640" cy="559837"/>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400" b="1" dirty="0">
                <a:solidFill>
                  <a:schemeClr val="tx1">
                    <a:lumMod val="65000"/>
                    <a:lumOff val="35000"/>
                  </a:schemeClr>
                </a:solidFill>
              </a:rPr>
              <a:t>Services</a:t>
            </a:r>
            <a:endParaRPr lang="en-DE" sz="2400" b="1" dirty="0">
              <a:solidFill>
                <a:schemeClr val="tx1">
                  <a:lumMod val="65000"/>
                  <a:lumOff val="35000"/>
                </a:schemeClr>
              </a:solidFill>
            </a:endParaRPr>
          </a:p>
        </p:txBody>
      </p:sp>
      <p:sp>
        <p:nvSpPr>
          <p:cNvPr id="120" name="Rectangle 119">
            <a:extLst>
              <a:ext uri="{FF2B5EF4-FFF2-40B4-BE49-F238E27FC236}">
                <a16:creationId xmlns:a16="http://schemas.microsoft.com/office/drawing/2014/main" id="{BD76EFE4-44DB-45E5-897C-005BAB40307E}"/>
              </a:ext>
            </a:extLst>
          </p:cNvPr>
          <p:cNvSpPr/>
          <p:nvPr/>
        </p:nvSpPr>
        <p:spPr>
          <a:xfrm>
            <a:off x="1396930" y="249574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Thai Massage</a:t>
            </a:r>
            <a:endParaRPr lang="en-DE" sz="1400" dirty="0">
              <a:solidFill>
                <a:schemeClr val="bg2">
                  <a:lumMod val="25000"/>
                </a:schemeClr>
              </a:solidFill>
            </a:endParaRPr>
          </a:p>
        </p:txBody>
      </p:sp>
      <p:sp>
        <p:nvSpPr>
          <p:cNvPr id="121" name="Rectangle 120">
            <a:extLst>
              <a:ext uri="{FF2B5EF4-FFF2-40B4-BE49-F238E27FC236}">
                <a16:creationId xmlns:a16="http://schemas.microsoft.com/office/drawing/2014/main" id="{048151FF-EF02-41BE-82E2-EDF2FF99EE0D}"/>
              </a:ext>
            </a:extLst>
          </p:cNvPr>
          <p:cNvSpPr/>
          <p:nvPr/>
        </p:nvSpPr>
        <p:spPr>
          <a:xfrm>
            <a:off x="1396930" y="2755166"/>
            <a:ext cx="2723997" cy="259420"/>
          </a:xfrm>
          <a:prstGeom prst="rect">
            <a:avLst/>
          </a:prstGeom>
          <a:solidFill>
            <a:schemeClr val="bg1">
              <a:lumMod val="8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Relaxing Oil Massage</a:t>
            </a:r>
            <a:endParaRPr lang="en-DE" sz="1400" dirty="0">
              <a:solidFill>
                <a:schemeClr val="bg2">
                  <a:lumMod val="25000"/>
                </a:schemeClr>
              </a:solidFill>
            </a:endParaRPr>
          </a:p>
        </p:txBody>
      </p:sp>
      <p:sp>
        <p:nvSpPr>
          <p:cNvPr id="122" name="Rectangle 121">
            <a:extLst>
              <a:ext uri="{FF2B5EF4-FFF2-40B4-BE49-F238E27FC236}">
                <a16:creationId xmlns:a16="http://schemas.microsoft.com/office/drawing/2014/main" id="{8E97FE30-5F57-4EDF-84CA-915EB65F5BA2}"/>
              </a:ext>
            </a:extLst>
          </p:cNvPr>
          <p:cNvSpPr/>
          <p:nvPr/>
        </p:nvSpPr>
        <p:spPr>
          <a:xfrm>
            <a:off x="1396930" y="3014586"/>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2">
                    <a:lumMod val="25000"/>
                  </a:schemeClr>
                </a:solidFill>
              </a:rPr>
              <a:t>Deep Tissue Massage</a:t>
            </a:r>
            <a:endParaRPr lang="en-DE" sz="1400" dirty="0">
              <a:solidFill>
                <a:schemeClr val="bg2">
                  <a:lumMod val="25000"/>
                </a:schemeClr>
              </a:solidFill>
            </a:endParaRPr>
          </a:p>
        </p:txBody>
      </p:sp>
      <p:sp>
        <p:nvSpPr>
          <p:cNvPr id="123" name="Rectangle 122">
            <a:extLst>
              <a:ext uri="{FF2B5EF4-FFF2-40B4-BE49-F238E27FC236}">
                <a16:creationId xmlns:a16="http://schemas.microsoft.com/office/drawing/2014/main" id="{1CCC3EE9-41F8-4FE5-A1DF-695EB23E2146}"/>
              </a:ext>
            </a:extLst>
          </p:cNvPr>
          <p:cNvSpPr/>
          <p:nvPr/>
        </p:nvSpPr>
        <p:spPr>
          <a:xfrm>
            <a:off x="1396930" y="327276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Slimming Massage</a:t>
            </a:r>
            <a:endParaRPr lang="en-DE" sz="1400" dirty="0">
              <a:solidFill>
                <a:schemeClr val="bg2">
                  <a:lumMod val="25000"/>
                </a:schemeClr>
              </a:solidFill>
            </a:endParaRPr>
          </a:p>
        </p:txBody>
      </p:sp>
      <p:sp>
        <p:nvSpPr>
          <p:cNvPr id="124" name="Rectangle 123">
            <a:extLst>
              <a:ext uri="{FF2B5EF4-FFF2-40B4-BE49-F238E27FC236}">
                <a16:creationId xmlns:a16="http://schemas.microsoft.com/office/drawing/2014/main" id="{B0243357-4AE0-44B4-8C7E-DDDFF8DF74DD}"/>
              </a:ext>
            </a:extLst>
          </p:cNvPr>
          <p:cNvSpPr/>
          <p:nvPr/>
        </p:nvSpPr>
        <p:spPr>
          <a:xfrm>
            <a:off x="1396930" y="3534005"/>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Jet Lag Massage</a:t>
            </a:r>
            <a:endParaRPr lang="en-DE" sz="1400" dirty="0">
              <a:solidFill>
                <a:schemeClr val="bg2">
                  <a:lumMod val="25000"/>
                </a:schemeClr>
              </a:solidFill>
            </a:endParaRPr>
          </a:p>
        </p:txBody>
      </p:sp>
      <p:sp>
        <p:nvSpPr>
          <p:cNvPr id="125" name="Rectangle 124">
            <a:extLst>
              <a:ext uri="{FF2B5EF4-FFF2-40B4-BE49-F238E27FC236}">
                <a16:creationId xmlns:a16="http://schemas.microsoft.com/office/drawing/2014/main" id="{C603AFFF-E3EF-4C54-9FA3-7B35C25C8FD8}"/>
              </a:ext>
            </a:extLst>
          </p:cNvPr>
          <p:cNvSpPr/>
          <p:nvPr/>
        </p:nvSpPr>
        <p:spPr>
          <a:xfrm>
            <a:off x="1396930" y="379567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Myofascial Massage</a:t>
            </a:r>
            <a:endParaRPr lang="en-DE" sz="1400" dirty="0">
              <a:solidFill>
                <a:schemeClr val="bg2">
                  <a:lumMod val="25000"/>
                </a:schemeClr>
              </a:solidFill>
            </a:endParaRPr>
          </a:p>
        </p:txBody>
      </p:sp>
      <p:sp>
        <p:nvSpPr>
          <p:cNvPr id="126" name="Rectangle 125">
            <a:extLst>
              <a:ext uri="{FF2B5EF4-FFF2-40B4-BE49-F238E27FC236}">
                <a16:creationId xmlns:a16="http://schemas.microsoft.com/office/drawing/2014/main" id="{EFF8C61E-1A92-48D9-9B0C-8E9B5736C9F6}"/>
              </a:ext>
            </a:extLst>
          </p:cNvPr>
          <p:cNvSpPr/>
          <p:nvPr/>
        </p:nvSpPr>
        <p:spPr>
          <a:xfrm>
            <a:off x="1396930" y="405361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Pregnancy Massage</a:t>
            </a:r>
            <a:endParaRPr lang="en-DE" sz="1400" dirty="0">
              <a:solidFill>
                <a:schemeClr val="bg2">
                  <a:lumMod val="25000"/>
                </a:schemeClr>
              </a:solidFill>
            </a:endParaRPr>
          </a:p>
        </p:txBody>
      </p:sp>
      <p:sp>
        <p:nvSpPr>
          <p:cNvPr id="127" name="Rectangle 126">
            <a:extLst>
              <a:ext uri="{FF2B5EF4-FFF2-40B4-BE49-F238E27FC236}">
                <a16:creationId xmlns:a16="http://schemas.microsoft.com/office/drawing/2014/main" id="{81B10967-A4C2-4976-B229-F02208E3F668}"/>
              </a:ext>
            </a:extLst>
          </p:cNvPr>
          <p:cNvSpPr/>
          <p:nvPr/>
        </p:nvSpPr>
        <p:spPr>
          <a:xfrm>
            <a:off x="1396930" y="43130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bg2">
                    <a:lumMod val="25000"/>
                  </a:schemeClr>
                </a:solidFill>
                <a:latin typeface="Lato" panose="020F0502020204030203" pitchFamily="34" charset="0"/>
              </a:rPr>
              <a:t>Foot Massage</a:t>
            </a:r>
            <a:endParaRPr lang="en-DE" sz="1400" dirty="0">
              <a:solidFill>
                <a:schemeClr val="bg2">
                  <a:lumMod val="25000"/>
                </a:schemeClr>
              </a:solidFill>
            </a:endParaRPr>
          </a:p>
        </p:txBody>
      </p:sp>
      <p:sp>
        <p:nvSpPr>
          <p:cNvPr id="128" name="Rectangle 127">
            <a:extLst>
              <a:ext uri="{FF2B5EF4-FFF2-40B4-BE49-F238E27FC236}">
                <a16:creationId xmlns:a16="http://schemas.microsoft.com/office/drawing/2014/main" id="{8933DE9A-522A-4EB0-BD07-FBBAB74A264C}"/>
              </a:ext>
            </a:extLst>
          </p:cNvPr>
          <p:cNvSpPr/>
          <p:nvPr/>
        </p:nvSpPr>
        <p:spPr>
          <a:xfrm>
            <a:off x="1396930" y="4571162"/>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Foot Scrub</a:t>
            </a:r>
            <a:endParaRPr lang="en-DE" sz="1400" dirty="0">
              <a:solidFill>
                <a:schemeClr val="bg2">
                  <a:lumMod val="25000"/>
                </a:schemeClr>
              </a:solidFill>
            </a:endParaRPr>
          </a:p>
        </p:txBody>
      </p:sp>
      <p:sp>
        <p:nvSpPr>
          <p:cNvPr id="129" name="Rectangle 128">
            <a:extLst>
              <a:ext uri="{FF2B5EF4-FFF2-40B4-BE49-F238E27FC236}">
                <a16:creationId xmlns:a16="http://schemas.microsoft.com/office/drawing/2014/main" id="{F49A97B0-C88B-49DD-A549-E30AE50EDCB4}"/>
              </a:ext>
            </a:extLst>
          </p:cNvPr>
          <p:cNvSpPr/>
          <p:nvPr/>
        </p:nvSpPr>
        <p:spPr>
          <a:xfrm>
            <a:off x="1396930" y="482163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Body Scrub</a:t>
            </a:r>
            <a:endParaRPr lang="en-DE" sz="1400" dirty="0">
              <a:solidFill>
                <a:schemeClr val="bg2">
                  <a:lumMod val="25000"/>
                </a:schemeClr>
              </a:solidFill>
            </a:endParaRPr>
          </a:p>
        </p:txBody>
      </p:sp>
      <p:sp>
        <p:nvSpPr>
          <p:cNvPr id="130" name="Rectangle 129">
            <a:extLst>
              <a:ext uri="{FF2B5EF4-FFF2-40B4-BE49-F238E27FC236}">
                <a16:creationId xmlns:a16="http://schemas.microsoft.com/office/drawing/2014/main" id="{B4749BAC-F1B3-4283-BB8D-EE45A52124C0}"/>
              </a:ext>
            </a:extLst>
          </p:cNvPr>
          <p:cNvSpPr/>
          <p:nvPr/>
        </p:nvSpPr>
        <p:spPr>
          <a:xfrm>
            <a:off x="1396930" y="5081054"/>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Facial Treatment</a:t>
            </a:r>
            <a:endParaRPr lang="en-DE" sz="1400" dirty="0">
              <a:solidFill>
                <a:schemeClr val="bg2">
                  <a:lumMod val="25000"/>
                </a:schemeClr>
              </a:solidFill>
            </a:endParaRPr>
          </a:p>
        </p:txBody>
      </p:sp>
      <p:sp>
        <p:nvSpPr>
          <p:cNvPr id="131" name="Rectangle 130">
            <a:extLst>
              <a:ext uri="{FF2B5EF4-FFF2-40B4-BE49-F238E27FC236}">
                <a16:creationId xmlns:a16="http://schemas.microsoft.com/office/drawing/2014/main" id="{4047E5A4-4B0A-4251-9BDF-907FC37D2398}"/>
              </a:ext>
            </a:extLst>
          </p:cNvPr>
          <p:cNvSpPr/>
          <p:nvPr/>
        </p:nvSpPr>
        <p:spPr>
          <a:xfrm>
            <a:off x="1396930" y="5343739"/>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Yoga Personal Trainer</a:t>
            </a:r>
            <a:endParaRPr lang="en-DE" sz="1400" dirty="0">
              <a:solidFill>
                <a:schemeClr val="bg2">
                  <a:lumMod val="25000"/>
                </a:schemeClr>
              </a:solidFill>
            </a:endParaRPr>
          </a:p>
        </p:txBody>
      </p:sp>
      <p:sp>
        <p:nvSpPr>
          <p:cNvPr id="132" name="Rectangle 131">
            <a:extLst>
              <a:ext uri="{FF2B5EF4-FFF2-40B4-BE49-F238E27FC236}">
                <a16:creationId xmlns:a16="http://schemas.microsoft.com/office/drawing/2014/main" id="{4B1E889F-0FC6-424E-B576-427A2557DE87}"/>
              </a:ext>
            </a:extLst>
          </p:cNvPr>
          <p:cNvSpPr/>
          <p:nvPr/>
        </p:nvSpPr>
        <p:spPr>
          <a:xfrm>
            <a:off x="1396930" y="5600663"/>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Manicure</a:t>
            </a:r>
            <a:endParaRPr lang="en-DE" sz="1400" dirty="0">
              <a:solidFill>
                <a:schemeClr val="bg2">
                  <a:lumMod val="25000"/>
                </a:schemeClr>
              </a:solidFill>
            </a:endParaRPr>
          </a:p>
        </p:txBody>
      </p:sp>
      <p:sp>
        <p:nvSpPr>
          <p:cNvPr id="133" name="Rectangle 132">
            <a:extLst>
              <a:ext uri="{FF2B5EF4-FFF2-40B4-BE49-F238E27FC236}">
                <a16:creationId xmlns:a16="http://schemas.microsoft.com/office/drawing/2014/main" id="{2FA675F7-E33F-4CA9-A269-83D69D30D105}"/>
              </a:ext>
            </a:extLst>
          </p:cNvPr>
          <p:cNvSpPr/>
          <p:nvPr/>
        </p:nvSpPr>
        <p:spPr>
          <a:xfrm>
            <a:off x="1396930" y="5857587"/>
            <a:ext cx="2723997" cy="259420"/>
          </a:xfrm>
          <a:prstGeom prst="rect">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0" i="0" dirty="0">
                <a:solidFill>
                  <a:schemeClr val="bg2">
                    <a:lumMod val="25000"/>
                  </a:schemeClr>
                </a:solidFill>
                <a:effectLst/>
                <a:latin typeface="Lato" panose="020F0502020204030203" pitchFamily="34" charset="0"/>
              </a:rPr>
              <a:t>Pedicure</a:t>
            </a:r>
            <a:endParaRPr lang="en-DE" sz="1400" dirty="0">
              <a:solidFill>
                <a:schemeClr val="bg2">
                  <a:lumMod val="25000"/>
                </a:schemeClr>
              </a:solidFill>
            </a:endParaRPr>
          </a:p>
        </p:txBody>
      </p:sp>
      <p:pic>
        <p:nvPicPr>
          <p:cNvPr id="137" name="Picture 136">
            <a:extLst>
              <a:ext uri="{FF2B5EF4-FFF2-40B4-BE49-F238E27FC236}">
                <a16:creationId xmlns:a16="http://schemas.microsoft.com/office/drawing/2014/main" id="{8487BE22-11FA-48D1-BE82-0DC5448D70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6234" y="2884876"/>
            <a:ext cx="2820189" cy="2827965"/>
          </a:xfrm>
          <a:prstGeom prst="rect">
            <a:avLst/>
          </a:prstGeom>
          <a:ln>
            <a:solidFill>
              <a:schemeClr val="tx1">
                <a:lumMod val="50000"/>
                <a:lumOff val="50000"/>
              </a:schemeClr>
            </a:solidFill>
          </a:ln>
        </p:spPr>
      </p:pic>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5"/>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33" name="Rectangle 32">
            <a:extLst>
              <a:ext uri="{FF2B5EF4-FFF2-40B4-BE49-F238E27FC236}">
                <a16:creationId xmlns:a16="http://schemas.microsoft.com/office/drawing/2014/main" id="{992A5916-7580-4E64-9C45-86D04346224F}"/>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34" name="Rectangle 33">
            <a:extLst>
              <a:ext uri="{FF2B5EF4-FFF2-40B4-BE49-F238E27FC236}">
                <a16:creationId xmlns:a16="http://schemas.microsoft.com/office/drawing/2014/main" id="{65C1C748-8AD1-4EFC-AB0D-3D7C31D2A02F}"/>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35" name="Rectangle 34">
            <a:extLst>
              <a:ext uri="{FF2B5EF4-FFF2-40B4-BE49-F238E27FC236}">
                <a16:creationId xmlns:a16="http://schemas.microsoft.com/office/drawing/2014/main" id="{493ECB38-75A1-4973-B67B-AFA9F114BFE9}"/>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117" name="Rectangle 116">
            <a:extLst>
              <a:ext uri="{FF2B5EF4-FFF2-40B4-BE49-F238E27FC236}">
                <a16:creationId xmlns:a16="http://schemas.microsoft.com/office/drawing/2014/main" id="{6CC6C77B-983E-4C00-8EDE-793CBC2CD097}"/>
              </a:ext>
            </a:extLst>
          </p:cNvPr>
          <p:cNvSpPr/>
          <p:nvPr/>
        </p:nvSpPr>
        <p:spPr>
          <a:xfrm>
            <a:off x="12066532" y="2407100"/>
            <a:ext cx="113382" cy="2190300"/>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8" name="Rectangle 37">
            <a:extLst>
              <a:ext uri="{FF2B5EF4-FFF2-40B4-BE49-F238E27FC236}">
                <a16:creationId xmlns:a16="http://schemas.microsoft.com/office/drawing/2014/main" id="{2F151AC7-A8C3-48DE-8AD9-C824C8FB8DAD}"/>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9" name="Rectangle 38">
            <a:extLst>
              <a:ext uri="{FF2B5EF4-FFF2-40B4-BE49-F238E27FC236}">
                <a16:creationId xmlns:a16="http://schemas.microsoft.com/office/drawing/2014/main" id="{BA9755F1-1884-4C5F-B5A8-9AE6AE5AE32F}"/>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2" name="TextBox 41">
            <a:extLst>
              <a:ext uri="{FF2B5EF4-FFF2-40B4-BE49-F238E27FC236}">
                <a16:creationId xmlns:a16="http://schemas.microsoft.com/office/drawing/2014/main" id="{EE45FB5B-F5EC-486C-8CD0-A50E5496D5CD}"/>
              </a:ext>
            </a:extLst>
          </p:cNvPr>
          <p:cNvSpPr txBox="1"/>
          <p:nvPr/>
        </p:nvSpPr>
        <p:spPr>
          <a:xfrm>
            <a:off x="7679711" y="2561535"/>
            <a:ext cx="2973144" cy="3539430"/>
          </a:xfrm>
          <a:prstGeom prst="rect">
            <a:avLst/>
          </a:prstGeom>
          <a:noFill/>
        </p:spPr>
        <p:txBody>
          <a:bodyPr wrap="square">
            <a:spAutoFit/>
          </a:bodyPr>
          <a:lstStyle/>
          <a:p>
            <a:r>
              <a:rPr lang="en-US" sz="1600" dirty="0">
                <a:solidFill>
                  <a:schemeClr val="tx1">
                    <a:lumMod val="85000"/>
                    <a:lumOff val="15000"/>
                  </a:schemeClr>
                </a:solidFill>
              </a:rPr>
              <a:t>Indulge in a Relaxing Oil Massage, designed to melt away stress and soothe your senses. Smooth, flowing strokes with aromatic oils ease muscle tension, enhance circulation, and promote deep relaxation, leaving you feeling calm, refreshed, and rejuvenated.</a:t>
            </a:r>
            <a:br>
              <a:rPr lang="en-US" sz="1600" dirty="0">
                <a:solidFill>
                  <a:schemeClr val="tx1">
                    <a:lumMod val="85000"/>
                    <a:lumOff val="15000"/>
                  </a:schemeClr>
                </a:solidFill>
              </a:rPr>
            </a:br>
            <a:endParaRPr lang="en-US" sz="1600" dirty="0">
              <a:solidFill>
                <a:schemeClr val="tx1">
                  <a:lumMod val="85000"/>
                  <a:lumOff val="15000"/>
                </a:schemeClr>
              </a:solidFill>
            </a:endParaRPr>
          </a:p>
          <a:p>
            <a:br>
              <a:rPr lang="en-US" sz="1600" dirty="0">
                <a:solidFill>
                  <a:schemeClr val="tx1">
                    <a:lumMod val="85000"/>
                    <a:lumOff val="15000"/>
                  </a:schemeClr>
                </a:solidFill>
              </a:rPr>
            </a:br>
            <a:br>
              <a:rPr lang="en-US" sz="1600" dirty="0">
                <a:solidFill>
                  <a:schemeClr val="tx1">
                    <a:lumMod val="85000"/>
                    <a:lumOff val="15000"/>
                  </a:schemeClr>
                </a:solidFill>
              </a:rPr>
            </a:br>
            <a:r>
              <a:rPr lang="en-US" sz="1600" dirty="0">
                <a:solidFill>
                  <a:schemeClr val="tx1">
                    <a:lumMod val="85000"/>
                    <a:lumOff val="15000"/>
                  </a:schemeClr>
                </a:solidFill>
              </a:rPr>
              <a:t>  60 minutes: 25.00 </a:t>
            </a:r>
            <a:r>
              <a:rPr lang="en-DE" sz="1600" b="0" i="0" dirty="0">
                <a:solidFill>
                  <a:schemeClr val="tx1">
                    <a:lumMod val="85000"/>
                    <a:lumOff val="15000"/>
                  </a:schemeClr>
                </a:solidFill>
                <a:effectLst/>
                <a:latin typeface="Google Sans"/>
              </a:rPr>
              <a:t>€</a:t>
            </a:r>
            <a:r>
              <a:rPr lang="en-US" sz="1600" b="0" i="0" dirty="0">
                <a:solidFill>
                  <a:schemeClr val="tx1">
                    <a:lumMod val="85000"/>
                    <a:lumOff val="15000"/>
                  </a:schemeClr>
                </a:solidFill>
                <a:effectLst/>
                <a:latin typeface="Google Sans"/>
              </a:rPr>
              <a:t>                                                                      </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  90 minutes: 35.00 </a:t>
            </a:r>
            <a:r>
              <a:rPr lang="en-DE" sz="1600" b="0" i="0" dirty="0">
                <a:solidFill>
                  <a:schemeClr val="tx1">
                    <a:lumMod val="85000"/>
                    <a:lumOff val="15000"/>
                  </a:schemeClr>
                </a:solidFill>
                <a:effectLst/>
                <a:latin typeface="Google Sans"/>
              </a:rPr>
              <a:t>€</a:t>
            </a:r>
            <a:br>
              <a:rPr lang="en-US" sz="1600" b="0" i="0" dirty="0">
                <a:solidFill>
                  <a:schemeClr val="tx1">
                    <a:lumMod val="85000"/>
                    <a:lumOff val="15000"/>
                  </a:schemeClr>
                </a:solidFill>
                <a:effectLst/>
                <a:latin typeface="Google Sans"/>
              </a:rPr>
            </a:br>
            <a:r>
              <a:rPr lang="en-US" sz="1600" b="0" i="0" dirty="0">
                <a:solidFill>
                  <a:schemeClr val="tx1">
                    <a:lumMod val="85000"/>
                    <a:lumOff val="15000"/>
                  </a:schemeClr>
                </a:solidFill>
                <a:effectLst/>
                <a:latin typeface="Google Sans"/>
              </a:rPr>
              <a:t>120 minutes: 45.00 </a:t>
            </a:r>
            <a:r>
              <a:rPr lang="en-DE" sz="1600" b="0" i="0" dirty="0">
                <a:solidFill>
                  <a:schemeClr val="tx1">
                    <a:lumMod val="85000"/>
                    <a:lumOff val="15000"/>
                  </a:schemeClr>
                </a:solidFill>
                <a:effectLst/>
                <a:latin typeface="Google Sans"/>
              </a:rPr>
              <a:t>€</a:t>
            </a:r>
            <a:endParaRPr lang="en-DE" sz="1600" dirty="0">
              <a:solidFill>
                <a:schemeClr val="tx1">
                  <a:lumMod val="85000"/>
                  <a:lumOff val="15000"/>
                </a:schemeClr>
              </a:solidFill>
            </a:endParaRPr>
          </a:p>
        </p:txBody>
      </p:sp>
    </p:spTree>
    <p:extLst>
      <p:ext uri="{BB962C8B-B14F-4D97-AF65-F5344CB8AC3E}">
        <p14:creationId xmlns:p14="http://schemas.microsoft.com/office/powerpoint/2010/main" val="2198199767"/>
      </p:ext>
    </p:extLst>
  </p:cSld>
  <p:clrMapOvr>
    <a:masterClrMapping/>
  </p:clrMapOvr>
  <p:transition spd="slow" advClick="0" advTm="1000">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radius="17"/>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9" name="Rectangle 28">
            <a:extLst>
              <a:ext uri="{FF2B5EF4-FFF2-40B4-BE49-F238E27FC236}">
                <a16:creationId xmlns:a16="http://schemas.microsoft.com/office/drawing/2014/main" id="{6BDE27BB-F60B-40AC-8D96-E3261E00C9DA}"/>
              </a:ext>
            </a:extLst>
          </p:cNvPr>
          <p:cNvSpPr/>
          <p:nvPr/>
        </p:nvSpPr>
        <p:spPr>
          <a:xfrm>
            <a:off x="-5468" y="2938517"/>
            <a:ext cx="12056836" cy="3919483"/>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sp>
        <p:nvSpPr>
          <p:cNvPr id="5" name="Rectangle 4">
            <a:extLst>
              <a:ext uri="{FF2B5EF4-FFF2-40B4-BE49-F238E27FC236}">
                <a16:creationId xmlns:a16="http://schemas.microsoft.com/office/drawing/2014/main" id="{17077BBF-4FBD-4758-B32B-D4AF0BC354BD}"/>
              </a:ext>
            </a:extLst>
          </p:cNvPr>
          <p:cNvSpPr/>
          <p:nvPr/>
        </p:nvSpPr>
        <p:spPr>
          <a:xfrm>
            <a:off x="-12085" y="4470731"/>
            <a:ext cx="12057986" cy="2387270"/>
          </a:xfrm>
          <a:prstGeom prst="rect">
            <a:avLst/>
          </a:prstGeom>
          <a:gradFill flip="none" rotWithShape="1">
            <a:gsLst>
              <a:gs pos="0">
                <a:srgbClr val="853B75">
                  <a:shade val="30000"/>
                  <a:satMod val="115000"/>
                </a:srgbClr>
              </a:gs>
              <a:gs pos="50000">
                <a:srgbClr val="853B75">
                  <a:shade val="67500"/>
                  <a:satMod val="115000"/>
                </a:srgbClr>
              </a:gs>
              <a:gs pos="100000">
                <a:srgbClr val="853B75">
                  <a:shade val="100000"/>
                  <a:satMod val="115000"/>
                </a:srgbClr>
              </a:gs>
            </a:gsLst>
            <a:lin ang="16200000" scaled="1"/>
            <a:tileRect/>
          </a:gra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DE"/>
          </a:p>
        </p:txBody>
      </p:sp>
      <p:sp>
        <p:nvSpPr>
          <p:cNvPr id="4" name="Rectangle 3">
            <a:extLst>
              <a:ext uri="{FF2B5EF4-FFF2-40B4-BE49-F238E27FC236}">
                <a16:creationId xmlns:a16="http://schemas.microsoft.com/office/drawing/2014/main" id="{649BC03F-C5F7-4894-AE30-4A04C957ED66}"/>
              </a:ext>
            </a:extLst>
          </p:cNvPr>
          <p:cNvSpPr/>
          <p:nvPr/>
        </p:nvSpPr>
        <p:spPr>
          <a:xfrm>
            <a:off x="0" y="0"/>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sp>
        <p:nvSpPr>
          <p:cNvPr id="86" name="Rectangle 85">
            <a:extLst>
              <a:ext uri="{FF2B5EF4-FFF2-40B4-BE49-F238E27FC236}">
                <a16:creationId xmlns:a16="http://schemas.microsoft.com/office/drawing/2014/main" id="{86704526-4714-4577-9897-A4AD57F17745}"/>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87" name="Rectangle 86">
            <a:extLst>
              <a:ext uri="{FF2B5EF4-FFF2-40B4-BE49-F238E27FC236}">
                <a16:creationId xmlns:a16="http://schemas.microsoft.com/office/drawing/2014/main" id="{B9530442-CA33-4114-82DB-C31FD29C12EE}"/>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88" name="Rectangle 87">
            <a:extLst>
              <a:ext uri="{FF2B5EF4-FFF2-40B4-BE49-F238E27FC236}">
                <a16:creationId xmlns:a16="http://schemas.microsoft.com/office/drawing/2014/main" id="{64B3E0EC-898A-42FD-AA6E-8DE5D2EAE212}"/>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62" name="Rectangle 61">
            <a:extLst>
              <a:ext uri="{FF2B5EF4-FFF2-40B4-BE49-F238E27FC236}">
                <a16:creationId xmlns:a16="http://schemas.microsoft.com/office/drawing/2014/main" id="{F9BC4805-C18F-4832-879A-5E77B80FAA6E}"/>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3" name="Rectangle 62">
            <a:extLst>
              <a:ext uri="{FF2B5EF4-FFF2-40B4-BE49-F238E27FC236}">
                <a16:creationId xmlns:a16="http://schemas.microsoft.com/office/drawing/2014/main" id="{5BF41378-D9EF-4399-8E24-EDBB431EAB68}"/>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42" name="Rectangle 41">
            <a:extLst>
              <a:ext uri="{FF2B5EF4-FFF2-40B4-BE49-F238E27FC236}">
                <a16:creationId xmlns:a16="http://schemas.microsoft.com/office/drawing/2014/main" id="{108F4065-056E-4BAD-B584-0BAA5BB4F2BC}"/>
              </a:ext>
            </a:extLst>
          </p:cNvPr>
          <p:cNvSpPr/>
          <p:nvPr/>
        </p:nvSpPr>
        <p:spPr>
          <a:xfrm>
            <a:off x="12066532" y="4597401"/>
            <a:ext cx="113382" cy="2111374"/>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4" name="TextBox 93">
            <a:extLst>
              <a:ext uri="{FF2B5EF4-FFF2-40B4-BE49-F238E27FC236}">
                <a16:creationId xmlns:a16="http://schemas.microsoft.com/office/drawing/2014/main" id="{50ED840F-129A-4B19-9C15-768D43B51A07}"/>
              </a:ext>
            </a:extLst>
          </p:cNvPr>
          <p:cNvSpPr txBox="1"/>
          <p:nvPr/>
        </p:nvSpPr>
        <p:spPr>
          <a:xfrm>
            <a:off x="1046563" y="3219306"/>
            <a:ext cx="10276124" cy="738664"/>
          </a:xfrm>
          <a:prstGeom prst="rect">
            <a:avLst/>
          </a:prstGeom>
          <a:noFill/>
        </p:spPr>
        <p:txBody>
          <a:bodyPr wrap="square">
            <a:spAutoFit/>
          </a:bodyPr>
          <a:lstStyle/>
          <a:p>
            <a:r>
              <a:rPr lang="en-US" sz="1400" b="1" dirty="0">
                <a:solidFill>
                  <a:schemeClr val="bg2">
                    <a:lumMod val="25000"/>
                  </a:schemeClr>
                </a:solidFill>
              </a:rPr>
              <a:t>Why Choose Us?</a:t>
            </a:r>
            <a:br>
              <a:rPr lang="en-US" sz="1400" dirty="0">
                <a:solidFill>
                  <a:schemeClr val="bg2">
                    <a:lumMod val="25000"/>
                  </a:schemeClr>
                </a:solidFill>
              </a:rPr>
            </a:br>
            <a:r>
              <a:rPr lang="en-US" sz="1400" dirty="0">
                <a:solidFill>
                  <a:schemeClr val="bg2">
                    <a:lumMod val="25000"/>
                  </a:schemeClr>
                </a:solidFill>
              </a:rPr>
              <a:t>At [Your Business Name], we combine skill, care, and a serene environment to provide you with the ultimate relaxation experience. Our certified therapists customize each session to your needs, helping you unwind, rejuvenate, and restore balance.</a:t>
            </a:r>
            <a:endParaRPr lang="en-DE" sz="1400" dirty="0">
              <a:solidFill>
                <a:schemeClr val="bg2">
                  <a:lumMod val="25000"/>
                </a:schemeClr>
              </a:solidFill>
            </a:endParaRPr>
          </a:p>
        </p:txBody>
      </p:sp>
      <p:sp>
        <p:nvSpPr>
          <p:cNvPr id="95" name="TextBox 94">
            <a:extLst>
              <a:ext uri="{FF2B5EF4-FFF2-40B4-BE49-F238E27FC236}">
                <a16:creationId xmlns:a16="http://schemas.microsoft.com/office/drawing/2014/main" id="{EC5190E4-7941-4700-8E77-ADAD528EAF55}"/>
              </a:ext>
            </a:extLst>
          </p:cNvPr>
          <p:cNvSpPr txBox="1"/>
          <p:nvPr/>
        </p:nvSpPr>
        <p:spPr>
          <a:xfrm>
            <a:off x="990328" y="4815777"/>
            <a:ext cx="3026377"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Rechtliches</a:t>
            </a:r>
          </a:p>
          <a:p>
            <a:pPr algn="l"/>
            <a:r>
              <a:rPr lang="de-DE" sz="1200" b="0" i="0" u="sng" dirty="0">
                <a:solidFill>
                  <a:srgbClr val="00B0F0"/>
                </a:solidFill>
                <a:effectLst/>
                <a:latin typeface="Roboto" panose="02000000000000000000" pitchFamily="2" charset="0"/>
              </a:rPr>
              <a:t>Impressum</a:t>
            </a:r>
            <a:br>
              <a:rPr lang="de-DE" sz="1200" b="0" i="0" u="sng" dirty="0">
                <a:solidFill>
                  <a:srgbClr val="00B0F0"/>
                </a:solidFill>
                <a:effectLst/>
                <a:latin typeface="Roboto" panose="02000000000000000000" pitchFamily="2" charset="0"/>
              </a:rPr>
            </a:br>
            <a:r>
              <a:rPr lang="de-DE" sz="1200" b="0" i="0" u="sng" dirty="0">
                <a:solidFill>
                  <a:srgbClr val="00B0F0"/>
                </a:solidFill>
                <a:effectLst/>
                <a:latin typeface="Roboto" panose="020B0604020202020204" pitchFamily="2" charset="0"/>
              </a:rPr>
              <a:t>Datenschutzerklärung</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Einwilligungen widerrufen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Historie der Privatsphäre-Einstellungen</a:t>
            </a:r>
            <a:br>
              <a:rPr lang="de-DE" sz="1200" b="0" i="0" u="sng" dirty="0">
                <a:solidFill>
                  <a:srgbClr val="00B0F0"/>
                </a:solidFill>
                <a:effectLst/>
                <a:latin typeface="Open Sans" panose="020B0606030504020204" pitchFamily="34" charset="0"/>
              </a:rPr>
            </a:br>
            <a:r>
              <a:rPr lang="de-DE" sz="1200" b="0" i="0" u="sng" dirty="0">
                <a:solidFill>
                  <a:srgbClr val="00B0F0"/>
                </a:solidFill>
                <a:effectLst/>
                <a:latin typeface="Roboto" panose="02000000000000000000" pitchFamily="2" charset="0"/>
              </a:rPr>
              <a:t>Privatsphäre-Einstellungen ändern</a:t>
            </a:r>
            <a:br>
              <a:rPr lang="de-DE" sz="1200" b="0" i="0" dirty="0">
                <a:solidFill>
                  <a:srgbClr val="00B0F0"/>
                </a:solidFill>
                <a:effectLst/>
                <a:latin typeface="Open Sans" panose="020B0606030504020204" pitchFamily="34" charset="0"/>
              </a:rPr>
            </a:br>
            <a:endParaRPr lang="de-DE" sz="1200" b="0" i="0" dirty="0">
              <a:solidFill>
                <a:srgbClr val="00B0F0"/>
              </a:solidFill>
              <a:effectLst/>
              <a:latin typeface="Open Sans" panose="020B0606030504020204" pitchFamily="34" charset="0"/>
            </a:endParaRPr>
          </a:p>
        </p:txBody>
      </p:sp>
      <p:sp>
        <p:nvSpPr>
          <p:cNvPr id="96" name="TextBox 95">
            <a:extLst>
              <a:ext uri="{FF2B5EF4-FFF2-40B4-BE49-F238E27FC236}">
                <a16:creationId xmlns:a16="http://schemas.microsoft.com/office/drawing/2014/main" id="{A64479F9-D614-4D22-BFC3-D8D16CFB8D30}"/>
              </a:ext>
            </a:extLst>
          </p:cNvPr>
          <p:cNvSpPr txBox="1"/>
          <p:nvPr/>
        </p:nvSpPr>
        <p:spPr>
          <a:xfrm>
            <a:off x="4162803" y="4815777"/>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HafenCity</a:t>
            </a:r>
          </a:p>
          <a:p>
            <a:pPr algn="l"/>
            <a:r>
              <a:rPr lang="de-DE" sz="1200" b="0" i="0" dirty="0">
                <a:solidFill>
                  <a:srgbClr val="CECECE"/>
                </a:solidFill>
                <a:effectLst/>
                <a:latin typeface="Open Sans" panose="020B0606030504020204" pitchFamily="34" charset="0"/>
              </a:rPr>
              <a:t>Am Kaiserkai 42</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20457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70 38 37 30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hafencity@float-hamburg.com</a:t>
            </a:r>
          </a:p>
          <a:p>
            <a:pPr algn="l"/>
            <a:r>
              <a:rPr lang="de-DE" sz="1200" b="0" i="0" dirty="0">
                <a:solidFill>
                  <a:srgbClr val="CECECE"/>
                </a:solidFill>
                <a:effectLst/>
                <a:latin typeface="Open Sans" panose="020B0606030504020204" pitchFamily="34" charset="0"/>
              </a:rPr>
              <a:t>tägl. 10:00 – 22:00 Uhr</a:t>
            </a:r>
          </a:p>
        </p:txBody>
      </p:sp>
      <p:sp>
        <p:nvSpPr>
          <p:cNvPr id="97" name="TextBox 96">
            <a:extLst>
              <a:ext uri="{FF2B5EF4-FFF2-40B4-BE49-F238E27FC236}">
                <a16:creationId xmlns:a16="http://schemas.microsoft.com/office/drawing/2014/main" id="{5EC8B0A3-7C3D-4327-ABF0-CB7A8F8DD8EC}"/>
              </a:ext>
            </a:extLst>
          </p:cNvPr>
          <p:cNvSpPr txBox="1"/>
          <p:nvPr/>
        </p:nvSpPr>
        <p:spPr>
          <a:xfrm>
            <a:off x="6724539" y="4815778"/>
            <a:ext cx="2415638" cy="1200329"/>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Neustadt</a:t>
            </a:r>
          </a:p>
          <a:p>
            <a:pPr algn="l"/>
            <a:r>
              <a:rPr lang="de-DE" sz="1200" b="0" i="0" dirty="0">
                <a:solidFill>
                  <a:srgbClr val="CECECE"/>
                </a:solidFill>
                <a:effectLst/>
                <a:latin typeface="Open Sans" panose="020B0606030504020204" pitchFamily="34" charset="0"/>
              </a:rPr>
              <a:t>Alter Steinweg 1</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20459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36 93 54 64</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neustadt@float-hamburg.com</a:t>
            </a:r>
          </a:p>
          <a:p>
            <a:pPr algn="l"/>
            <a:r>
              <a:rPr lang="de-DE" sz="1200" b="0" i="0" dirty="0">
                <a:solidFill>
                  <a:srgbClr val="CECECE"/>
                </a:solidFill>
                <a:effectLst/>
                <a:latin typeface="Open Sans" panose="020B0606030504020204" pitchFamily="34" charset="0"/>
              </a:rPr>
              <a:t>tägl. 10:00 – 22:00 Uhr</a:t>
            </a:r>
          </a:p>
        </p:txBody>
      </p:sp>
      <p:sp>
        <p:nvSpPr>
          <p:cNvPr id="98" name="TextBox 97">
            <a:extLst>
              <a:ext uri="{FF2B5EF4-FFF2-40B4-BE49-F238E27FC236}">
                <a16:creationId xmlns:a16="http://schemas.microsoft.com/office/drawing/2014/main" id="{14D1053D-9743-4B94-B7C9-0A6672C4B6BA}"/>
              </a:ext>
            </a:extLst>
          </p:cNvPr>
          <p:cNvSpPr txBox="1"/>
          <p:nvPr/>
        </p:nvSpPr>
        <p:spPr>
          <a:xfrm>
            <a:off x="9286275" y="4815778"/>
            <a:ext cx="2034821" cy="1384995"/>
          </a:xfrm>
          <a:prstGeom prst="rect">
            <a:avLst/>
          </a:prstGeom>
          <a:noFill/>
        </p:spPr>
        <p:txBody>
          <a:bodyPr wrap="square">
            <a:spAutoFit/>
          </a:bodyPr>
          <a:lstStyle/>
          <a:p>
            <a:pPr algn="l"/>
            <a:r>
              <a:rPr lang="de-DE" sz="1200" b="1" i="0" dirty="0">
                <a:solidFill>
                  <a:srgbClr val="CECECE"/>
                </a:solidFill>
                <a:effectLst/>
                <a:latin typeface="var(--footer_headings_typography-font-family)"/>
              </a:rPr>
              <a:t>float Rotherbaum</a:t>
            </a:r>
          </a:p>
          <a:p>
            <a:pPr algn="l"/>
            <a:r>
              <a:rPr lang="de-DE" sz="1200" b="0" i="0" dirty="0">
                <a:solidFill>
                  <a:srgbClr val="CECECE"/>
                </a:solidFill>
                <a:effectLst/>
                <a:latin typeface="Open Sans" panose="020B0606030504020204" pitchFamily="34" charset="0"/>
              </a:rPr>
              <a:t>Mittelweg 160</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20148 Hamburg</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Tel: 040 / 21 00 69 89</a:t>
            </a:r>
            <a:br>
              <a:rPr lang="de-DE" sz="1200" b="0" i="0" dirty="0">
                <a:solidFill>
                  <a:srgbClr val="CECECE"/>
                </a:solidFill>
                <a:effectLst/>
                <a:latin typeface="Open Sans" panose="020B0606030504020204" pitchFamily="34" charset="0"/>
              </a:rPr>
            </a:br>
            <a:r>
              <a:rPr lang="de-DE" sz="1200" b="0" i="0" dirty="0">
                <a:solidFill>
                  <a:srgbClr val="CECECE"/>
                </a:solidFill>
                <a:effectLst/>
                <a:latin typeface="Open Sans" panose="020B0606030504020204" pitchFamily="34" charset="0"/>
              </a:rPr>
              <a:t>rotherbaum@float-hamburg.com</a:t>
            </a:r>
          </a:p>
          <a:p>
            <a:pPr algn="l"/>
            <a:r>
              <a:rPr lang="de-DE" sz="1200" b="0" i="0" dirty="0">
                <a:solidFill>
                  <a:srgbClr val="CECECE"/>
                </a:solidFill>
                <a:effectLst/>
                <a:latin typeface="Open Sans" panose="020B0606030504020204" pitchFamily="34" charset="0"/>
              </a:rPr>
              <a:t>tägl. 10:00 – 22:00 Uhr</a:t>
            </a:r>
          </a:p>
        </p:txBody>
      </p:sp>
      <p:sp>
        <p:nvSpPr>
          <p:cNvPr id="99" name="TextBox 98">
            <a:extLst>
              <a:ext uri="{FF2B5EF4-FFF2-40B4-BE49-F238E27FC236}">
                <a16:creationId xmlns:a16="http://schemas.microsoft.com/office/drawing/2014/main" id="{950EF52C-97A8-413E-839B-B617B8A25F48}"/>
              </a:ext>
            </a:extLst>
          </p:cNvPr>
          <p:cNvSpPr txBox="1"/>
          <p:nvPr/>
        </p:nvSpPr>
        <p:spPr>
          <a:xfrm>
            <a:off x="917404" y="6386084"/>
            <a:ext cx="4838621" cy="369332"/>
          </a:xfrm>
          <a:prstGeom prst="rect">
            <a:avLst/>
          </a:prstGeom>
          <a:noFill/>
        </p:spPr>
        <p:txBody>
          <a:bodyPr wrap="square">
            <a:spAutoFit/>
          </a:bodyPr>
          <a:lstStyle/>
          <a:p>
            <a:r>
              <a:rPr lang="en-US" dirty="0">
                <a:solidFill>
                  <a:schemeClr val="bg2">
                    <a:lumMod val="50000"/>
                  </a:schemeClr>
                </a:solidFill>
              </a:rPr>
              <a:t>© 2024 [Your Business Name]. All rights reserved.</a:t>
            </a:r>
            <a:endParaRPr lang="en-DE" dirty="0">
              <a:solidFill>
                <a:schemeClr val="bg2">
                  <a:lumMod val="50000"/>
                </a:schemeClr>
              </a:solidFill>
            </a:endParaRPr>
          </a:p>
        </p:txBody>
      </p:sp>
      <p:sp>
        <p:nvSpPr>
          <p:cNvPr id="100" name="TextBox 99">
            <a:extLst>
              <a:ext uri="{FF2B5EF4-FFF2-40B4-BE49-F238E27FC236}">
                <a16:creationId xmlns:a16="http://schemas.microsoft.com/office/drawing/2014/main" id="{DC872190-0677-406E-8253-625D89167ABD}"/>
              </a:ext>
            </a:extLst>
          </p:cNvPr>
          <p:cNvSpPr txBox="1"/>
          <p:nvPr/>
        </p:nvSpPr>
        <p:spPr>
          <a:xfrm>
            <a:off x="8098805" y="6386084"/>
            <a:ext cx="3167647" cy="369332"/>
          </a:xfrm>
          <a:prstGeom prst="rect">
            <a:avLst/>
          </a:prstGeom>
          <a:noFill/>
        </p:spPr>
        <p:txBody>
          <a:bodyPr wrap="square">
            <a:spAutoFit/>
          </a:bodyPr>
          <a:lstStyle/>
          <a:p>
            <a:r>
              <a:rPr lang="en-US" dirty="0">
                <a:solidFill>
                  <a:schemeClr val="bg2">
                    <a:lumMod val="75000"/>
                  </a:schemeClr>
                </a:solidFill>
              </a:rPr>
              <a:t>Follow us: [Social Media Icons] </a:t>
            </a:r>
            <a:endParaRPr lang="en-DE" dirty="0">
              <a:solidFill>
                <a:schemeClr val="bg2">
                  <a:lumMod val="75000"/>
                </a:schemeClr>
              </a:solidFill>
            </a:endParaRPr>
          </a:p>
        </p:txBody>
      </p:sp>
      <p:sp>
        <p:nvSpPr>
          <p:cNvPr id="101" name="TextBox 100">
            <a:extLst>
              <a:ext uri="{FF2B5EF4-FFF2-40B4-BE49-F238E27FC236}">
                <a16:creationId xmlns:a16="http://schemas.microsoft.com/office/drawing/2014/main" id="{E73ACAA0-E670-4783-A7F8-65C67E2E2D18}"/>
              </a:ext>
            </a:extLst>
          </p:cNvPr>
          <p:cNvSpPr txBox="1"/>
          <p:nvPr/>
        </p:nvSpPr>
        <p:spPr>
          <a:xfrm>
            <a:off x="4398226" y="1491955"/>
            <a:ext cx="5381443" cy="1169551"/>
          </a:xfrm>
          <a:prstGeom prst="rect">
            <a:avLst/>
          </a:prstGeom>
          <a:noFill/>
        </p:spPr>
        <p:txBody>
          <a:bodyPr wrap="square">
            <a:spAutoFit/>
          </a:bodyPr>
          <a:lstStyle/>
          <a:p>
            <a:r>
              <a:rPr lang="en-US" sz="1400" b="1" dirty="0">
                <a:solidFill>
                  <a:schemeClr val="tx1">
                    <a:lumMod val="85000"/>
                    <a:lumOff val="15000"/>
                  </a:schemeClr>
                </a:solidFill>
              </a:rPr>
              <a:t>Discover the Benefits of Massage Therapy:</a:t>
            </a:r>
            <a:endParaRPr lang="en-US" sz="1400" dirty="0">
              <a:solidFill>
                <a:schemeClr val="tx1">
                  <a:lumMod val="85000"/>
                  <a:lumOff val="15000"/>
                </a:schemeClr>
              </a:solidFill>
            </a:endParaRPr>
          </a:p>
          <a:p>
            <a:pPr>
              <a:buFont typeface="Arial" panose="020B0604020202020204" pitchFamily="34" charset="0"/>
              <a:buChar char="•"/>
            </a:pPr>
            <a:r>
              <a:rPr lang="en-US" sz="1400" dirty="0">
                <a:solidFill>
                  <a:schemeClr val="tx1">
                    <a:lumMod val="85000"/>
                    <a:lumOff val="15000"/>
                  </a:schemeClr>
                </a:solidFill>
              </a:rPr>
              <a:t>Relieves stress and anxiety</a:t>
            </a:r>
          </a:p>
          <a:p>
            <a:pPr>
              <a:buFont typeface="Arial" panose="020B0604020202020204" pitchFamily="34" charset="0"/>
              <a:buChar char="•"/>
            </a:pPr>
            <a:r>
              <a:rPr lang="en-US" sz="1400" dirty="0">
                <a:solidFill>
                  <a:schemeClr val="tx1">
                    <a:lumMod val="85000"/>
                    <a:lumOff val="15000"/>
                  </a:schemeClr>
                </a:solidFill>
              </a:rPr>
              <a:t>Eases muscle tension and pain</a:t>
            </a:r>
          </a:p>
          <a:p>
            <a:pPr>
              <a:buFont typeface="Arial" panose="020B0604020202020204" pitchFamily="34" charset="0"/>
              <a:buChar char="•"/>
            </a:pPr>
            <a:r>
              <a:rPr lang="en-US" sz="1400" dirty="0">
                <a:solidFill>
                  <a:schemeClr val="tx1">
                    <a:lumMod val="85000"/>
                    <a:lumOff val="15000"/>
                  </a:schemeClr>
                </a:solidFill>
              </a:rPr>
              <a:t>Improves circulation and flexibility</a:t>
            </a:r>
          </a:p>
          <a:p>
            <a:pPr>
              <a:buFont typeface="Arial" panose="020B0604020202020204" pitchFamily="34" charset="0"/>
              <a:buChar char="•"/>
            </a:pPr>
            <a:r>
              <a:rPr lang="en-US" sz="1400" dirty="0">
                <a:solidFill>
                  <a:schemeClr val="tx1">
                    <a:lumMod val="85000"/>
                    <a:lumOff val="15000"/>
                  </a:schemeClr>
                </a:solidFill>
              </a:rPr>
              <a:t>Boosts immune function and mental clarity</a:t>
            </a:r>
          </a:p>
        </p:txBody>
      </p:sp>
    </p:spTree>
    <p:extLst>
      <p:ext uri="{BB962C8B-B14F-4D97-AF65-F5344CB8AC3E}">
        <p14:creationId xmlns:p14="http://schemas.microsoft.com/office/powerpoint/2010/main" val="1354722961"/>
      </p:ext>
    </p:extLst>
  </p:cSld>
  <p:clrMapOvr>
    <a:masterClrMapping/>
  </p:clrMapOvr>
  <mc:AlternateContent xmlns:mc="http://schemas.openxmlformats.org/markup-compatibility/2006" xmlns:p159="http://schemas.microsoft.com/office/powerpoint/2015/09/main">
    <mc:Choice Requires="p159">
      <p:transition spd="slow" advTm="2000">
        <p159:morph option="byObject"/>
      </p:transition>
    </mc:Choice>
    <mc:Fallback xmlns="">
      <p:transition spd="slow"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78452" y="4139428"/>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0813" y="4012724"/>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5685" y="286119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34645" y="2229621"/>
            <a:ext cx="108507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47521" y="4130262"/>
            <a:ext cx="1072195"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59607" y="3519583"/>
            <a:ext cx="106514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73797" y="35130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1745529" y="5392210"/>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413059" y="2872623"/>
            <a:ext cx="111719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51373" y="4786560"/>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8046" y="2731627"/>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6009090" y="2097880"/>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21966" y="399634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21966" y="336552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03910" y="3358966"/>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327986" y="5254393"/>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6007601" y="2734879"/>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5914" y="4648792"/>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69256" y="4127004"/>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50859" y="2814202"/>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69797" y="3482009"/>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2872157" y="5364510"/>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494283" y="221006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8496" y="4760814"/>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45421" y="349146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39927" y="413491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19716" y="2848009"/>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sp>
        <p:nvSpPr>
          <p:cNvPr id="67" name="TextBox 66">
            <a:extLst>
              <a:ext uri="{FF2B5EF4-FFF2-40B4-BE49-F238E27FC236}">
                <a16:creationId xmlns:a16="http://schemas.microsoft.com/office/drawing/2014/main" id="{16C473C9-124A-4FDD-924F-FAA45AC3AFCA}"/>
              </a:ext>
            </a:extLst>
          </p:cNvPr>
          <p:cNvSpPr txBox="1"/>
          <p:nvPr/>
        </p:nvSpPr>
        <p:spPr>
          <a:xfrm>
            <a:off x="2851514" y="2222264"/>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74" name="Rectangle: Rounded Corners 73">
            <a:extLst>
              <a:ext uri="{FF2B5EF4-FFF2-40B4-BE49-F238E27FC236}">
                <a16:creationId xmlns:a16="http://schemas.microsoft.com/office/drawing/2014/main" id="{C1311AA4-07E2-4EFA-B3C7-C6E05EDC40C4}"/>
              </a:ext>
            </a:extLst>
          </p:cNvPr>
          <p:cNvSpPr/>
          <p:nvPr/>
        </p:nvSpPr>
        <p:spPr>
          <a:xfrm>
            <a:off x="1765685" y="2232631"/>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pic>
        <p:nvPicPr>
          <p:cNvPr id="75" name="Picture 74">
            <a:extLst>
              <a:ext uri="{FF2B5EF4-FFF2-40B4-BE49-F238E27FC236}">
                <a16:creationId xmlns:a16="http://schemas.microsoft.com/office/drawing/2014/main" id="{D9CCEA63-1B2F-4997-AB91-D0E4BDDBB8C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406523" y="2173328"/>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Rectangle 78">
            <a:extLst>
              <a:ext uri="{FF2B5EF4-FFF2-40B4-BE49-F238E27FC236}">
                <a16:creationId xmlns:a16="http://schemas.microsoft.com/office/drawing/2014/main" id="{B82D7182-B25D-4A52-8609-11DBDF105F5B}"/>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2" name="Rectangle 51">
            <a:extLst>
              <a:ext uri="{FF2B5EF4-FFF2-40B4-BE49-F238E27FC236}">
                <a16:creationId xmlns:a16="http://schemas.microsoft.com/office/drawing/2014/main" id="{2C94E952-890A-49F7-BE53-CBDDDD1F1A9F}"/>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4" name="Rectangle 53">
            <a:extLst>
              <a:ext uri="{FF2B5EF4-FFF2-40B4-BE49-F238E27FC236}">
                <a16:creationId xmlns:a16="http://schemas.microsoft.com/office/drawing/2014/main" id="{976FFFF6-E283-4E2D-9765-34CF7B3F55C0}"/>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70" name="Rectangle: Rounded Corners 69">
            <a:extLst>
              <a:ext uri="{FF2B5EF4-FFF2-40B4-BE49-F238E27FC236}">
                <a16:creationId xmlns:a16="http://schemas.microsoft.com/office/drawing/2014/main" id="{C2497FAD-DE92-4A64-B780-F25567BB3148}"/>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71" name="Rectangle: Rounded Corners 70">
            <a:extLst>
              <a:ext uri="{FF2B5EF4-FFF2-40B4-BE49-F238E27FC236}">
                <a16:creationId xmlns:a16="http://schemas.microsoft.com/office/drawing/2014/main" id="{AA5226C4-4E07-4174-ACA2-5EC9212F3768}"/>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72" name="Isosceles Triangle 71">
            <a:extLst>
              <a:ext uri="{FF2B5EF4-FFF2-40B4-BE49-F238E27FC236}">
                <a16:creationId xmlns:a16="http://schemas.microsoft.com/office/drawing/2014/main" id="{5293C56A-BF86-4F98-ABC9-407B21DE3BFC}"/>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0" name="Rectangle: Rounded Corners 79">
            <a:extLst>
              <a:ext uri="{FF2B5EF4-FFF2-40B4-BE49-F238E27FC236}">
                <a16:creationId xmlns:a16="http://schemas.microsoft.com/office/drawing/2014/main" id="{25936475-3C22-49E4-BF37-8E1C5EC1FE16}"/>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2" name="Isosceles Triangle 81">
            <a:extLst>
              <a:ext uri="{FF2B5EF4-FFF2-40B4-BE49-F238E27FC236}">
                <a16:creationId xmlns:a16="http://schemas.microsoft.com/office/drawing/2014/main" id="{0732281B-AB47-4B0B-830F-20CA0AF0B3A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3" name="Rectangle: Rounded Corners 82">
            <a:extLst>
              <a:ext uri="{FF2B5EF4-FFF2-40B4-BE49-F238E27FC236}">
                <a16:creationId xmlns:a16="http://schemas.microsoft.com/office/drawing/2014/main" id="{CD9ACAA5-06C7-4046-B802-3B9AA09E6137}"/>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84" name="Isosceles Triangle 83">
            <a:extLst>
              <a:ext uri="{FF2B5EF4-FFF2-40B4-BE49-F238E27FC236}">
                <a16:creationId xmlns:a16="http://schemas.microsoft.com/office/drawing/2014/main" id="{E47B80B9-BED0-4BDF-A8A2-ECCD1E6B65A8}"/>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85" name="Rectangle: Rounded Corners 84">
            <a:extLst>
              <a:ext uri="{FF2B5EF4-FFF2-40B4-BE49-F238E27FC236}">
                <a16:creationId xmlns:a16="http://schemas.microsoft.com/office/drawing/2014/main" id="{2068AF98-96D1-4834-8AD6-5F491136FB80}"/>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Country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A8C805F-2D46-4BF6-9041-8BF7AF3C1C7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88466720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6E3FB716-19F9-48BE-AC70-4145667AB4B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27575CD3-7325-49A7-878F-208643F84BBD}"/>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E2C3B105-367E-444A-A564-D38D26DF496A}"/>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E6435640-2987-47F2-882E-5AF1B2C0153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062D323C-2068-41B3-9FF0-2B158C6EF16F}"/>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3" name="Rectangle: Rounded Corners 52">
            <a:extLst>
              <a:ext uri="{FF2B5EF4-FFF2-40B4-BE49-F238E27FC236}">
                <a16:creationId xmlns:a16="http://schemas.microsoft.com/office/drawing/2014/main" id="{7343C3EB-8BDC-4FA8-9BE4-C3AF095B6E0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54" name="Isosceles Triangle 53">
            <a:extLst>
              <a:ext uri="{FF2B5EF4-FFF2-40B4-BE49-F238E27FC236}">
                <a16:creationId xmlns:a16="http://schemas.microsoft.com/office/drawing/2014/main" id="{67357ECA-B20E-4D5A-9AB8-ACE3D5770750}"/>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8" name="Rectangle: Rounded Corners 57">
            <a:extLst>
              <a:ext uri="{FF2B5EF4-FFF2-40B4-BE49-F238E27FC236}">
                <a16:creationId xmlns:a16="http://schemas.microsoft.com/office/drawing/2014/main" id="{66C094E2-BA81-46AA-8F3B-D3FBCCC1DE86}"/>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51A74A56-4427-4900-BB86-7B47E7082832}"/>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10139420"/>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83" name="Rectangle: Rounded Corners 82">
            <a:extLst>
              <a:ext uri="{FF2B5EF4-FFF2-40B4-BE49-F238E27FC236}">
                <a16:creationId xmlns:a16="http://schemas.microsoft.com/office/drawing/2014/main" id="{1E534288-D3D7-4EFA-BE9C-885BA79A9C87}"/>
              </a:ext>
            </a:extLst>
          </p:cNvPr>
          <p:cNvSpPr/>
          <p:nvPr/>
        </p:nvSpPr>
        <p:spPr>
          <a:xfrm>
            <a:off x="1767075" y="3114729"/>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84" name="Picture 83">
            <a:extLst>
              <a:ext uri="{FF2B5EF4-FFF2-40B4-BE49-F238E27FC236}">
                <a16:creationId xmlns:a16="http://schemas.microsoft.com/office/drawing/2014/main" id="{6BC4C5E4-32E7-4F03-ABC0-22080C59AA1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85" name="Rectangle: Rounded Corners 84">
            <a:extLst>
              <a:ext uri="{FF2B5EF4-FFF2-40B4-BE49-F238E27FC236}">
                <a16:creationId xmlns:a16="http://schemas.microsoft.com/office/drawing/2014/main" id="{59771638-4407-4E47-B394-A3E295A63B3B}"/>
              </a:ext>
            </a:extLst>
          </p:cNvPr>
          <p:cNvSpPr/>
          <p:nvPr/>
        </p:nvSpPr>
        <p:spPr>
          <a:xfrm>
            <a:off x="1763802" y="3750813"/>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86" name="Rectangle: Rounded Corners 85">
            <a:extLst>
              <a:ext uri="{FF2B5EF4-FFF2-40B4-BE49-F238E27FC236}">
                <a16:creationId xmlns:a16="http://schemas.microsoft.com/office/drawing/2014/main" id="{375F21A2-061F-4A1B-8143-FC79005A6323}"/>
              </a:ext>
            </a:extLst>
          </p:cNvPr>
          <p:cNvSpPr/>
          <p:nvPr/>
        </p:nvSpPr>
        <p:spPr>
          <a:xfrm>
            <a:off x="1783595" y="250791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87" name="Picture 86">
            <a:extLst>
              <a:ext uri="{FF2B5EF4-FFF2-40B4-BE49-F238E27FC236}">
                <a16:creationId xmlns:a16="http://schemas.microsoft.com/office/drawing/2014/main" id="{4D635E9E-42DC-4AAB-9710-DCAFB74F4CA2}"/>
              </a:ext>
            </a:extLst>
          </p:cNvPr>
          <p:cNvPicPr>
            <a:picLocks noChangeAspect="1"/>
          </p:cNvPicPr>
          <p:nvPr/>
        </p:nvPicPr>
        <p:blipFill>
          <a:blip r:embed="rId9">
            <a:extLst>
              <a:ext uri="{BEBA8EAE-BF5A-486C-A8C5-ECC9F3942E4B}">
                <a14:imgProps xmlns:a14="http://schemas.microsoft.com/office/drawing/2010/main">
                  <a14:imgLayer r:embed="rId10">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88" name="Picture 87">
            <a:extLst>
              <a:ext uri="{FF2B5EF4-FFF2-40B4-BE49-F238E27FC236}">
                <a16:creationId xmlns:a16="http://schemas.microsoft.com/office/drawing/2014/main" id="{CB9C8A44-C1D0-4B2A-A47B-DCA53C8E37DF}"/>
              </a:ext>
            </a:extLst>
          </p:cNvPr>
          <p:cNvPicPr>
            <a:picLocks noChangeAspect="1"/>
          </p:cNvPicPr>
          <p:nvPr/>
        </p:nvPicPr>
        <p:blipFill>
          <a:blip r:embed="rId11">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89" name="TextBox 88">
            <a:extLst>
              <a:ext uri="{FF2B5EF4-FFF2-40B4-BE49-F238E27FC236}">
                <a16:creationId xmlns:a16="http://schemas.microsoft.com/office/drawing/2014/main" id="{004F11F7-FA5A-4346-9AAE-F539F6F04FD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90" name="TextBox 89">
            <a:extLst>
              <a:ext uri="{FF2B5EF4-FFF2-40B4-BE49-F238E27FC236}">
                <a16:creationId xmlns:a16="http://schemas.microsoft.com/office/drawing/2014/main" id="{7FF627DB-18FB-4F1A-958F-C74850DFD97C}"/>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91" name="TextBox 90">
            <a:extLst>
              <a:ext uri="{FF2B5EF4-FFF2-40B4-BE49-F238E27FC236}">
                <a16:creationId xmlns:a16="http://schemas.microsoft.com/office/drawing/2014/main" id="{615BB813-2991-479B-9910-6871D210C2C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92" name="Rectangle: Rounded Corners 91">
            <a:extLst>
              <a:ext uri="{FF2B5EF4-FFF2-40B4-BE49-F238E27FC236}">
                <a16:creationId xmlns:a16="http://schemas.microsoft.com/office/drawing/2014/main" id="{D8F448AA-45D9-4A43-966F-E60096346F78}"/>
              </a:ext>
            </a:extLst>
          </p:cNvPr>
          <p:cNvSpPr/>
          <p:nvPr/>
        </p:nvSpPr>
        <p:spPr>
          <a:xfrm>
            <a:off x="1750759" y="4373042"/>
            <a:ext cx="1111250" cy="390643"/>
          </a:xfrm>
          <a:prstGeom prst="roundRect">
            <a:avLst/>
          </a:prstGeom>
          <a:blipFill>
            <a:blip r:embed="rId7"/>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93" name="TextBox 92">
            <a:extLst>
              <a:ext uri="{FF2B5EF4-FFF2-40B4-BE49-F238E27FC236}">
                <a16:creationId xmlns:a16="http://schemas.microsoft.com/office/drawing/2014/main" id="{29FF672B-311E-405F-A9A6-D5F728A55E27}"/>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sp>
        <p:nvSpPr>
          <p:cNvPr id="94" name="TextBox 93">
            <a:extLst>
              <a:ext uri="{FF2B5EF4-FFF2-40B4-BE49-F238E27FC236}">
                <a16:creationId xmlns:a16="http://schemas.microsoft.com/office/drawing/2014/main" id="{98486B74-9806-48DD-9348-987B6AF53AD9}"/>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pic>
        <p:nvPicPr>
          <p:cNvPr id="95" name="Picture 94">
            <a:extLst>
              <a:ext uri="{FF2B5EF4-FFF2-40B4-BE49-F238E27FC236}">
                <a16:creationId xmlns:a16="http://schemas.microsoft.com/office/drawing/2014/main" id="{1A23D149-0434-458B-BEEB-40C0FC42235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96" name="Rectangle 95">
            <a:extLst>
              <a:ext uri="{FF2B5EF4-FFF2-40B4-BE49-F238E27FC236}">
                <a16:creationId xmlns:a16="http://schemas.microsoft.com/office/drawing/2014/main" id="{ED8A34FC-AA06-4A48-9BBD-C32C801C2C57}"/>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4" name="Rectangle 33">
            <a:extLst>
              <a:ext uri="{FF2B5EF4-FFF2-40B4-BE49-F238E27FC236}">
                <a16:creationId xmlns:a16="http://schemas.microsoft.com/office/drawing/2014/main" id="{EF29E561-B59D-4CD6-8AE9-474C69033473}"/>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35" name="Rectangle 34">
            <a:extLst>
              <a:ext uri="{FF2B5EF4-FFF2-40B4-BE49-F238E27FC236}">
                <a16:creationId xmlns:a16="http://schemas.microsoft.com/office/drawing/2014/main" id="{A0E5D04A-7308-408E-8832-6437E878C43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47" name="Rectangle: Rounded Corners 46">
            <a:extLst>
              <a:ext uri="{FF2B5EF4-FFF2-40B4-BE49-F238E27FC236}">
                <a16:creationId xmlns:a16="http://schemas.microsoft.com/office/drawing/2014/main" id="{CEB0768D-D9EC-4D37-8443-48D00BEA7F4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48" name="Rectangle: Rounded Corners 47">
            <a:extLst>
              <a:ext uri="{FF2B5EF4-FFF2-40B4-BE49-F238E27FC236}">
                <a16:creationId xmlns:a16="http://schemas.microsoft.com/office/drawing/2014/main" id="{16D10AC9-A1AE-4CE6-B725-5FE90F4E2545}"/>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49" name="Isosceles Triangle 48">
            <a:extLst>
              <a:ext uri="{FF2B5EF4-FFF2-40B4-BE49-F238E27FC236}">
                <a16:creationId xmlns:a16="http://schemas.microsoft.com/office/drawing/2014/main" id="{26ABF461-4DAB-4D7C-9709-5AA14E4B4A6F}"/>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0" name="Rectangle: Rounded Corners 49">
            <a:extLst>
              <a:ext uri="{FF2B5EF4-FFF2-40B4-BE49-F238E27FC236}">
                <a16:creationId xmlns:a16="http://schemas.microsoft.com/office/drawing/2014/main" id="{DC06575A-9850-427A-B370-477648C31FEB}"/>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52" name="Isosceles Triangle 51">
            <a:extLst>
              <a:ext uri="{FF2B5EF4-FFF2-40B4-BE49-F238E27FC236}">
                <a16:creationId xmlns:a16="http://schemas.microsoft.com/office/drawing/2014/main" id="{205DAC17-3374-4070-9A9D-0F11BFBFCE36}"/>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4" name="Isosceles Triangle 53">
            <a:extLst>
              <a:ext uri="{FF2B5EF4-FFF2-40B4-BE49-F238E27FC236}">
                <a16:creationId xmlns:a16="http://schemas.microsoft.com/office/drawing/2014/main" id="{D6246543-1A09-49B2-91D6-68BC9B18E2FB}"/>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57" name="Rectangle: Rounded Corners 56">
            <a:extLst>
              <a:ext uri="{FF2B5EF4-FFF2-40B4-BE49-F238E27FC236}">
                <a16:creationId xmlns:a16="http://schemas.microsoft.com/office/drawing/2014/main" id="{0859FA20-C647-4D2F-83DC-C332CB8C5797}"/>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56" name="Isosceles Triangle 55">
            <a:extLst>
              <a:ext uri="{FF2B5EF4-FFF2-40B4-BE49-F238E27FC236}">
                <a16:creationId xmlns:a16="http://schemas.microsoft.com/office/drawing/2014/main" id="{71F2B2BF-5FC4-4014-96EE-0668AC7879F0}"/>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2" name="Rectangle 41">
            <a:extLst>
              <a:ext uri="{FF2B5EF4-FFF2-40B4-BE49-F238E27FC236}">
                <a16:creationId xmlns:a16="http://schemas.microsoft.com/office/drawing/2014/main" id="{FCBEA326-356D-4AFC-A2D4-304388A5E44A}"/>
              </a:ext>
            </a:extLst>
          </p:cNvPr>
          <p:cNvSpPr/>
          <p:nvPr/>
        </p:nvSpPr>
        <p:spPr>
          <a:xfrm>
            <a:off x="6357250" y="1926907"/>
            <a:ext cx="1605570" cy="260970"/>
          </a:xfrm>
          <a:prstGeom prst="rect">
            <a:avLst/>
          </a:prstGeom>
          <a:solidFill>
            <a:srgbClr val="D6BE8E"/>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Thai Massage</a:t>
            </a:r>
            <a:endParaRPr lang="en-DE" sz="1050" dirty="0"/>
          </a:p>
        </p:txBody>
      </p:sp>
      <p:sp>
        <p:nvSpPr>
          <p:cNvPr id="43" name="Rectangle 42">
            <a:extLst>
              <a:ext uri="{FF2B5EF4-FFF2-40B4-BE49-F238E27FC236}">
                <a16:creationId xmlns:a16="http://schemas.microsoft.com/office/drawing/2014/main" id="{305BB462-FE6C-4057-9A0D-388FC207014B}"/>
              </a:ext>
            </a:extLst>
          </p:cNvPr>
          <p:cNvSpPr/>
          <p:nvPr/>
        </p:nvSpPr>
        <p:spPr>
          <a:xfrm>
            <a:off x="6357249" y="216677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Relaxing Oil Massage</a:t>
            </a:r>
            <a:endParaRPr lang="en-DE" sz="1050" dirty="0"/>
          </a:p>
        </p:txBody>
      </p:sp>
      <p:sp>
        <p:nvSpPr>
          <p:cNvPr id="44" name="Rectangle 43">
            <a:extLst>
              <a:ext uri="{FF2B5EF4-FFF2-40B4-BE49-F238E27FC236}">
                <a16:creationId xmlns:a16="http://schemas.microsoft.com/office/drawing/2014/main" id="{9CA7C098-2E6F-40E0-B703-AA821D107272}"/>
              </a:ext>
            </a:extLst>
          </p:cNvPr>
          <p:cNvSpPr/>
          <p:nvPr/>
        </p:nvSpPr>
        <p:spPr>
          <a:xfrm>
            <a:off x="6357249" y="2406635"/>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Deep Tissue Massage</a:t>
            </a:r>
            <a:endParaRPr lang="en-DE" sz="1050" dirty="0"/>
          </a:p>
        </p:txBody>
      </p:sp>
      <p:sp>
        <p:nvSpPr>
          <p:cNvPr id="45" name="Rectangle 44">
            <a:extLst>
              <a:ext uri="{FF2B5EF4-FFF2-40B4-BE49-F238E27FC236}">
                <a16:creationId xmlns:a16="http://schemas.microsoft.com/office/drawing/2014/main" id="{E5CD42F3-0556-4D4D-A151-C9BA3AC76567}"/>
              </a:ext>
            </a:extLst>
          </p:cNvPr>
          <p:cNvSpPr/>
          <p:nvPr/>
        </p:nvSpPr>
        <p:spPr>
          <a:xfrm>
            <a:off x="6355685" y="2646500"/>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Slimming Massage</a:t>
            </a:r>
            <a:endParaRPr lang="en-DE" sz="1050" dirty="0"/>
          </a:p>
        </p:txBody>
      </p:sp>
      <p:sp>
        <p:nvSpPr>
          <p:cNvPr id="46" name="Rectangle 45">
            <a:extLst>
              <a:ext uri="{FF2B5EF4-FFF2-40B4-BE49-F238E27FC236}">
                <a16:creationId xmlns:a16="http://schemas.microsoft.com/office/drawing/2014/main" id="{F827D1E3-D74D-4672-830F-3229BEAD8583}"/>
              </a:ext>
            </a:extLst>
          </p:cNvPr>
          <p:cNvSpPr/>
          <p:nvPr/>
        </p:nvSpPr>
        <p:spPr>
          <a:xfrm>
            <a:off x="6355684" y="288636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Jet Lag Recovery Massage</a:t>
            </a:r>
            <a:endParaRPr lang="en-DE" sz="1050" dirty="0"/>
          </a:p>
        </p:txBody>
      </p:sp>
      <p:sp>
        <p:nvSpPr>
          <p:cNvPr id="55" name="Rectangle 54">
            <a:extLst>
              <a:ext uri="{FF2B5EF4-FFF2-40B4-BE49-F238E27FC236}">
                <a16:creationId xmlns:a16="http://schemas.microsoft.com/office/drawing/2014/main" id="{F8252692-6784-4096-8F56-D2052348D4A6}"/>
              </a:ext>
            </a:extLst>
          </p:cNvPr>
          <p:cNvSpPr/>
          <p:nvPr/>
        </p:nvSpPr>
        <p:spPr>
          <a:xfrm>
            <a:off x="6355684" y="3126228"/>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Myofascial Massage</a:t>
            </a:r>
            <a:endParaRPr lang="en-DE" sz="1050" dirty="0"/>
          </a:p>
        </p:txBody>
      </p:sp>
      <p:sp>
        <p:nvSpPr>
          <p:cNvPr id="58" name="Rectangle 57">
            <a:extLst>
              <a:ext uri="{FF2B5EF4-FFF2-40B4-BE49-F238E27FC236}">
                <a16:creationId xmlns:a16="http://schemas.microsoft.com/office/drawing/2014/main" id="{82BFDD3C-C94F-40B6-9CA8-78C125D22AC2}"/>
              </a:ext>
            </a:extLst>
          </p:cNvPr>
          <p:cNvSpPr/>
          <p:nvPr/>
        </p:nvSpPr>
        <p:spPr>
          <a:xfrm>
            <a:off x="6355684" y="3366093"/>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Pregnancy Massage</a:t>
            </a:r>
            <a:endParaRPr lang="en-DE" sz="1050" dirty="0"/>
          </a:p>
        </p:txBody>
      </p:sp>
      <p:sp>
        <p:nvSpPr>
          <p:cNvPr id="59" name="Rectangle 58">
            <a:extLst>
              <a:ext uri="{FF2B5EF4-FFF2-40B4-BE49-F238E27FC236}">
                <a16:creationId xmlns:a16="http://schemas.microsoft.com/office/drawing/2014/main" id="{D44949D4-438E-4E6C-BD4F-CA2BC8916904}"/>
              </a:ext>
            </a:extLst>
          </p:cNvPr>
          <p:cNvSpPr/>
          <p:nvPr/>
        </p:nvSpPr>
        <p:spPr>
          <a:xfrm>
            <a:off x="6355683" y="360595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Massage</a:t>
            </a:r>
            <a:endParaRPr lang="en-DE" sz="1050" dirty="0"/>
          </a:p>
        </p:txBody>
      </p:sp>
      <p:sp>
        <p:nvSpPr>
          <p:cNvPr id="60" name="Rectangle 59">
            <a:extLst>
              <a:ext uri="{FF2B5EF4-FFF2-40B4-BE49-F238E27FC236}">
                <a16:creationId xmlns:a16="http://schemas.microsoft.com/office/drawing/2014/main" id="{7E59D800-7E58-4B33-9143-26838742E409}"/>
              </a:ext>
            </a:extLst>
          </p:cNvPr>
          <p:cNvSpPr/>
          <p:nvPr/>
        </p:nvSpPr>
        <p:spPr>
          <a:xfrm>
            <a:off x="6355683" y="3845821"/>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Foot Scrub</a:t>
            </a:r>
            <a:endParaRPr lang="en-DE" sz="1050" dirty="0"/>
          </a:p>
        </p:txBody>
      </p:sp>
      <p:sp>
        <p:nvSpPr>
          <p:cNvPr id="61" name="Rectangle 60">
            <a:extLst>
              <a:ext uri="{FF2B5EF4-FFF2-40B4-BE49-F238E27FC236}">
                <a16:creationId xmlns:a16="http://schemas.microsoft.com/office/drawing/2014/main" id="{CD9F32A5-020D-44BB-A32E-D5D33297DF3D}"/>
              </a:ext>
            </a:extLst>
          </p:cNvPr>
          <p:cNvSpPr/>
          <p:nvPr/>
        </p:nvSpPr>
        <p:spPr>
          <a:xfrm>
            <a:off x="6354119" y="4085686"/>
            <a:ext cx="1605570" cy="260970"/>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Body Scrub</a:t>
            </a:r>
            <a:endParaRPr lang="en-DE" sz="1050" dirty="0"/>
          </a:p>
        </p:txBody>
      </p:sp>
      <p:sp>
        <p:nvSpPr>
          <p:cNvPr id="62" name="Rectangle 61">
            <a:extLst>
              <a:ext uri="{FF2B5EF4-FFF2-40B4-BE49-F238E27FC236}">
                <a16:creationId xmlns:a16="http://schemas.microsoft.com/office/drawing/2014/main" id="{DA58F858-3E02-4BD3-9C44-46B2CD95BFB0}"/>
              </a:ext>
            </a:extLst>
          </p:cNvPr>
          <p:cNvSpPr/>
          <p:nvPr/>
        </p:nvSpPr>
        <p:spPr>
          <a:xfrm>
            <a:off x="6354118" y="432555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Facial Treatment</a:t>
            </a:r>
            <a:endParaRPr lang="en-DE" sz="1050" dirty="0"/>
          </a:p>
        </p:txBody>
      </p:sp>
      <p:sp>
        <p:nvSpPr>
          <p:cNvPr id="63" name="Rectangle 62">
            <a:extLst>
              <a:ext uri="{FF2B5EF4-FFF2-40B4-BE49-F238E27FC236}">
                <a16:creationId xmlns:a16="http://schemas.microsoft.com/office/drawing/2014/main" id="{225456E3-504C-4F04-AA51-71892BCBD98D}"/>
              </a:ext>
            </a:extLst>
          </p:cNvPr>
          <p:cNvSpPr/>
          <p:nvPr/>
        </p:nvSpPr>
        <p:spPr>
          <a:xfrm>
            <a:off x="6354118" y="4565414"/>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Manicure</a:t>
            </a:r>
            <a:endParaRPr lang="en-DE" sz="1050" dirty="0"/>
          </a:p>
        </p:txBody>
      </p:sp>
      <p:sp>
        <p:nvSpPr>
          <p:cNvPr id="64" name="Rectangle 63">
            <a:extLst>
              <a:ext uri="{FF2B5EF4-FFF2-40B4-BE49-F238E27FC236}">
                <a16:creationId xmlns:a16="http://schemas.microsoft.com/office/drawing/2014/main" id="{94EFC4D9-3892-4D50-B377-BFD2F8186EFF}"/>
              </a:ext>
            </a:extLst>
          </p:cNvPr>
          <p:cNvSpPr/>
          <p:nvPr/>
        </p:nvSpPr>
        <p:spPr>
          <a:xfrm>
            <a:off x="6354118" y="4801717"/>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Pedicure</a:t>
            </a:r>
            <a:endParaRPr lang="en-DE" sz="1050" dirty="0"/>
          </a:p>
        </p:txBody>
      </p:sp>
      <p:sp>
        <p:nvSpPr>
          <p:cNvPr id="65" name="Rectangle 64">
            <a:extLst>
              <a:ext uri="{FF2B5EF4-FFF2-40B4-BE49-F238E27FC236}">
                <a16:creationId xmlns:a16="http://schemas.microsoft.com/office/drawing/2014/main" id="{84AAB2E5-4A8B-4FE1-BECF-50DCF0CE3819}"/>
              </a:ext>
            </a:extLst>
          </p:cNvPr>
          <p:cNvSpPr/>
          <p:nvPr/>
        </p:nvSpPr>
        <p:spPr>
          <a:xfrm>
            <a:off x="6355683" y="5039100"/>
            <a:ext cx="1605570" cy="260971"/>
          </a:xfrm>
          <a:prstGeom prst="rect">
            <a:avLst/>
          </a:prstGeom>
          <a:solidFill>
            <a:srgbClr val="D6BE8E"/>
          </a:solidFill>
          <a:ln>
            <a:noFill/>
          </a:ln>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Yoga Personal Training</a:t>
            </a:r>
            <a:endParaRPr lang="en-DE" sz="1050" dirty="0"/>
          </a:p>
        </p:txBody>
      </p:sp>
      <p:sp>
        <p:nvSpPr>
          <p:cNvPr id="53" name="Rectangle: Rounded Corners 52">
            <a:extLst>
              <a:ext uri="{FF2B5EF4-FFF2-40B4-BE49-F238E27FC236}">
                <a16:creationId xmlns:a16="http://schemas.microsoft.com/office/drawing/2014/main" id="{6FB7CA5E-1F7B-43B8-842D-DEB11972F50F}"/>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4225331518"/>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99" name="Rectangle: Rounded Corners 98">
            <a:extLst>
              <a:ext uri="{FF2B5EF4-FFF2-40B4-BE49-F238E27FC236}">
                <a16:creationId xmlns:a16="http://schemas.microsoft.com/office/drawing/2014/main" id="{857128E6-1964-45A9-9433-18A320E9BA0D}"/>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100" name="Picture 99">
            <a:extLst>
              <a:ext uri="{FF2B5EF4-FFF2-40B4-BE49-F238E27FC236}">
                <a16:creationId xmlns:a16="http://schemas.microsoft.com/office/drawing/2014/main" id="{ADE72653-CD5B-40D8-A6E8-4E1E06431E16}"/>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101" name="TextBox 100">
            <a:extLst>
              <a:ext uri="{FF2B5EF4-FFF2-40B4-BE49-F238E27FC236}">
                <a16:creationId xmlns:a16="http://schemas.microsoft.com/office/drawing/2014/main" id="{93F22C83-355C-4CFA-B21D-8712141C4890}"/>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97870271"/>
      </p:ext>
    </p:extLst>
  </p:cSld>
  <p:clrMapOvr>
    <a:masterClrMapping/>
  </p:clrMapOvr>
  <mc:AlternateContent xmlns:mc="http://schemas.openxmlformats.org/markup-compatibility/2006" xmlns:p159="http://schemas.microsoft.com/office/powerpoint/2015/09/main">
    <mc:Choice Requires="p159">
      <p:transition spd="slow" advTm="0">
        <p159:morph option="byObject"/>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41612" y="3143047"/>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0926" y="3125053"/>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7">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82450" y="3083744"/>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86" name="TextBox 85">
            <a:extLst>
              <a:ext uri="{FF2B5EF4-FFF2-40B4-BE49-F238E27FC236}">
                <a16:creationId xmlns:a16="http://schemas.microsoft.com/office/drawing/2014/main" id="{F9C65FA8-D018-4681-A8C0-0774E64D9371}"/>
              </a:ext>
            </a:extLst>
          </p:cNvPr>
          <p:cNvSpPr txBox="1"/>
          <p:nvPr/>
        </p:nvSpPr>
        <p:spPr>
          <a:xfrm>
            <a:off x="2914670" y="2102931"/>
            <a:ext cx="1414003" cy="338554"/>
          </a:xfrm>
          <a:prstGeom prst="rect">
            <a:avLst/>
          </a:prstGeom>
          <a:noFill/>
        </p:spPr>
        <p:txBody>
          <a:bodyPr wrap="square">
            <a:spAutoFit/>
          </a:bodyPr>
          <a:lstStyle/>
          <a:p>
            <a:r>
              <a:rPr lang="de-DE" sz="1600" b="1" u="sng" dirty="0">
                <a:latin typeface="+mj-lt"/>
              </a:rPr>
              <a:t>Thai Massage</a:t>
            </a:r>
            <a:endParaRPr lang="en-DE" sz="1600" b="1" u="sng" dirty="0"/>
          </a:p>
        </p:txBody>
      </p:sp>
      <p:sp>
        <p:nvSpPr>
          <p:cNvPr id="90" name="Rectangle 89">
            <a:extLst>
              <a:ext uri="{FF2B5EF4-FFF2-40B4-BE49-F238E27FC236}">
                <a16:creationId xmlns:a16="http://schemas.microsoft.com/office/drawing/2014/main" id="{7780D68B-C36A-4C40-93E1-B0F14E757C33}"/>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5" name="Rectangle 44">
            <a:extLst>
              <a:ext uri="{FF2B5EF4-FFF2-40B4-BE49-F238E27FC236}">
                <a16:creationId xmlns:a16="http://schemas.microsoft.com/office/drawing/2014/main" id="{F11ACA3A-A8BB-4281-8C5E-2FD232C662FC}"/>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0" name="Rectangle 49">
            <a:extLst>
              <a:ext uri="{FF2B5EF4-FFF2-40B4-BE49-F238E27FC236}">
                <a16:creationId xmlns:a16="http://schemas.microsoft.com/office/drawing/2014/main" id="{4E8297BF-811A-4E2B-9047-2BB494CFBD9B}"/>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3" name="Rectangle: Rounded Corners 82">
            <a:extLst>
              <a:ext uri="{FF2B5EF4-FFF2-40B4-BE49-F238E27FC236}">
                <a16:creationId xmlns:a16="http://schemas.microsoft.com/office/drawing/2014/main" id="{9A1ADE29-307D-463E-A468-3D13063F16BF}"/>
              </a:ext>
            </a:extLst>
          </p:cNvPr>
          <p:cNvSpPr/>
          <p:nvPr/>
        </p:nvSpPr>
        <p:spPr>
          <a:xfrm>
            <a:off x="8024171" y="1615521"/>
            <a:ext cx="1275813" cy="320049"/>
          </a:xfrm>
          <a:prstGeom prst="roundRect">
            <a:avLst/>
          </a:prstGeom>
          <a:solidFill>
            <a:srgbClr val="D6BE8E"/>
          </a:solidFill>
          <a:ln>
            <a:noFill/>
            <a:headEnd type="none" w="med" len="med"/>
            <a:tailEnd type="none" w="med" len="med"/>
          </a:ln>
          <a:effectLst/>
          <a:scene3d>
            <a:camera prst="orthographicFront">
              <a:rot lat="0" lon="0" rev="0"/>
            </a:camera>
            <a:lightRig rig="glow" dir="t">
              <a:rot lat="0" lon="0" rev="14100000"/>
            </a:lightRig>
          </a:scene3d>
          <a:sp3d prstMaterial="softEdge">
            <a:bevelT w="127000" prst="artDeco"/>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4" name="Rectangle: Rounded Corners 83">
            <a:extLst>
              <a:ext uri="{FF2B5EF4-FFF2-40B4-BE49-F238E27FC236}">
                <a16:creationId xmlns:a16="http://schemas.microsoft.com/office/drawing/2014/main" id="{05FEEFE7-649A-4846-A645-C383C5E25470}"/>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Berlin</a:t>
            </a:r>
            <a:endParaRPr lang="en-DE" sz="1400" b="1" dirty="0">
              <a:solidFill>
                <a:schemeClr val="tx1">
                  <a:lumMod val="65000"/>
                  <a:lumOff val="35000"/>
                </a:schemeClr>
              </a:solidFill>
            </a:endParaRPr>
          </a:p>
        </p:txBody>
      </p:sp>
      <p:sp>
        <p:nvSpPr>
          <p:cNvPr id="85" name="Isosceles Triangle 84">
            <a:extLst>
              <a:ext uri="{FF2B5EF4-FFF2-40B4-BE49-F238E27FC236}">
                <a16:creationId xmlns:a16="http://schemas.microsoft.com/office/drawing/2014/main" id="{B1F69AF7-9816-4583-BBB8-51460DEDD6CE}"/>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B46E0CAE-C3D7-411E-9C8B-0A9447206FAF}"/>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73711872-3F89-441C-B50E-9EFA888C720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2" name="Rectangle: Rounded Corners 91">
            <a:extLst>
              <a:ext uri="{FF2B5EF4-FFF2-40B4-BE49-F238E27FC236}">
                <a16:creationId xmlns:a16="http://schemas.microsoft.com/office/drawing/2014/main" id="{B33D5B3D-4308-4A09-BAC1-9487B4D2A98D}"/>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Thai Massage</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868E2B24-C03C-49B3-BDF3-E962F477B95E}"/>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807C15DB-66E5-4417-BB53-2CF6B9811D7A}"/>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5" name="Isosceles Triangle 94">
            <a:extLst>
              <a:ext uri="{FF2B5EF4-FFF2-40B4-BE49-F238E27FC236}">
                <a16:creationId xmlns:a16="http://schemas.microsoft.com/office/drawing/2014/main" id="{92D9B4A5-566B-4916-A469-FE86D670B9F9}"/>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6" name="TextBox 95">
            <a:extLst>
              <a:ext uri="{FF2B5EF4-FFF2-40B4-BE49-F238E27FC236}">
                <a16:creationId xmlns:a16="http://schemas.microsoft.com/office/drawing/2014/main" id="{0C535A58-A5DE-411A-BD2E-E4B6EFED8A9F}"/>
              </a:ext>
            </a:extLst>
          </p:cNvPr>
          <p:cNvSpPr txBox="1"/>
          <p:nvPr/>
        </p:nvSpPr>
        <p:spPr>
          <a:xfrm>
            <a:off x="2209458" y="2115049"/>
            <a:ext cx="676346"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38" name="Rectangle: Rounded Corners 37">
            <a:extLst>
              <a:ext uri="{FF2B5EF4-FFF2-40B4-BE49-F238E27FC236}">
                <a16:creationId xmlns:a16="http://schemas.microsoft.com/office/drawing/2014/main" id="{4F18DE4B-AFCB-4E0F-BF83-CC8FF776F9A8}"/>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pic>
        <p:nvPicPr>
          <p:cNvPr id="39" name="Picture 38">
            <a:extLst>
              <a:ext uri="{FF2B5EF4-FFF2-40B4-BE49-F238E27FC236}">
                <a16:creationId xmlns:a16="http://schemas.microsoft.com/office/drawing/2014/main" id="{317FE9E6-E7B3-48DB-AE28-C5F1B5A4D9DF}"/>
              </a:ext>
            </a:extLst>
          </p:cNvPr>
          <p:cNvPicPr>
            <a:picLocks noChangeAspect="1"/>
          </p:cNvPicPr>
          <p:nvPr/>
        </p:nvPicPr>
        <p:blipFill>
          <a:blip r:embed="rId10">
            <a:extLst>
              <a:ext uri="{BEBA8EAE-BF5A-486C-A8C5-ECC9F3942E4B}">
                <a14:imgProps xmlns:a14="http://schemas.microsoft.com/office/drawing/2010/main">
                  <a14:imgLayer r:embed="rId11">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sp>
        <p:nvSpPr>
          <p:cNvPr id="40" name="TextBox 39">
            <a:extLst>
              <a:ext uri="{FF2B5EF4-FFF2-40B4-BE49-F238E27FC236}">
                <a16:creationId xmlns:a16="http://schemas.microsoft.com/office/drawing/2014/main" id="{8BAF8268-8471-45BF-B676-F1F9F890E81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Tree>
    <p:extLst>
      <p:ext uri="{BB962C8B-B14F-4D97-AF65-F5344CB8AC3E}">
        <p14:creationId xmlns:p14="http://schemas.microsoft.com/office/powerpoint/2010/main" val="673807700"/>
      </p:ext>
    </p:extLst>
  </p:cSld>
  <p:clrMapOvr>
    <a:masterClrMapping/>
  </p:clrMapOvr>
  <p:transition spd="slow" advTm="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79" name="TextBox 78">
            <a:extLst>
              <a:ext uri="{FF2B5EF4-FFF2-40B4-BE49-F238E27FC236}">
                <a16:creationId xmlns:a16="http://schemas.microsoft.com/office/drawing/2014/main" id="{318F4FA1-EA63-4212-838F-4086752AEC4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80" name="TextBox 79">
            <a:extLst>
              <a:ext uri="{FF2B5EF4-FFF2-40B4-BE49-F238E27FC236}">
                <a16:creationId xmlns:a16="http://schemas.microsoft.com/office/drawing/2014/main" id="{F52CD75B-9EF3-4ED0-A347-E76CF0508DDA}"/>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81" name="Rectangle 80">
            <a:extLst>
              <a:ext uri="{FF2B5EF4-FFF2-40B4-BE49-F238E27FC236}">
                <a16:creationId xmlns:a16="http://schemas.microsoft.com/office/drawing/2014/main" id="{F0AF401C-0CCC-41F4-BE99-A9FC10E79CD0}"/>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57" name="Rectangle 56">
            <a:extLst>
              <a:ext uri="{FF2B5EF4-FFF2-40B4-BE49-F238E27FC236}">
                <a16:creationId xmlns:a16="http://schemas.microsoft.com/office/drawing/2014/main" id="{26879EF8-4606-4FA0-9603-9DA5BDDDBD88}"/>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59" name="Rectangle 58">
            <a:extLst>
              <a:ext uri="{FF2B5EF4-FFF2-40B4-BE49-F238E27FC236}">
                <a16:creationId xmlns:a16="http://schemas.microsoft.com/office/drawing/2014/main" id="{D5811BA6-D2C9-4EE2-AC80-1603F3D255FA}"/>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84" name="Rectangle: Rounded Corners 83">
            <a:extLst>
              <a:ext uri="{FF2B5EF4-FFF2-40B4-BE49-F238E27FC236}">
                <a16:creationId xmlns:a16="http://schemas.microsoft.com/office/drawing/2014/main" id="{BA5B464D-D4AD-40F4-BDD5-45B2305A05AB}"/>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85" name="Rectangle: Rounded Corners 84">
            <a:extLst>
              <a:ext uri="{FF2B5EF4-FFF2-40B4-BE49-F238E27FC236}">
                <a16:creationId xmlns:a16="http://schemas.microsoft.com/office/drawing/2014/main" id="{1C22C0DB-AB4E-4209-98E5-8E4D6C439FC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86" name="Isosceles Triangle 85">
            <a:extLst>
              <a:ext uri="{FF2B5EF4-FFF2-40B4-BE49-F238E27FC236}">
                <a16:creationId xmlns:a16="http://schemas.microsoft.com/office/drawing/2014/main" id="{02F0B7F2-A2A7-43C0-9C9B-7D905EC1002B}"/>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87" name="Rectangle: Rounded Corners 86">
            <a:extLst>
              <a:ext uri="{FF2B5EF4-FFF2-40B4-BE49-F238E27FC236}">
                <a16:creationId xmlns:a16="http://schemas.microsoft.com/office/drawing/2014/main" id="{71C22038-BBF2-4377-9A4F-A777462F6465}"/>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
        <p:nvSpPr>
          <p:cNvPr id="89" name="Isosceles Triangle 88">
            <a:extLst>
              <a:ext uri="{FF2B5EF4-FFF2-40B4-BE49-F238E27FC236}">
                <a16:creationId xmlns:a16="http://schemas.microsoft.com/office/drawing/2014/main" id="{D7B4B0FD-1413-45F6-95BF-99AFD31236BB}"/>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0" name="Rectangle: Rounded Corners 89">
            <a:extLst>
              <a:ext uri="{FF2B5EF4-FFF2-40B4-BE49-F238E27FC236}">
                <a16:creationId xmlns:a16="http://schemas.microsoft.com/office/drawing/2014/main" id="{A40C5BC3-6781-44DB-8E14-257AE46C4494}"/>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91" name="Isosceles Triangle 90">
            <a:extLst>
              <a:ext uri="{FF2B5EF4-FFF2-40B4-BE49-F238E27FC236}">
                <a16:creationId xmlns:a16="http://schemas.microsoft.com/office/drawing/2014/main" id="{FA9225B6-ADAD-4629-B7D3-062EC7AE6D97}"/>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94" name="Rectangle: Rounded Corners 93">
            <a:extLst>
              <a:ext uri="{FF2B5EF4-FFF2-40B4-BE49-F238E27FC236}">
                <a16:creationId xmlns:a16="http://schemas.microsoft.com/office/drawing/2014/main" id="{A34056F0-8318-4EB1-9369-1811BC7FB7B8}"/>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93" name="Isosceles Triangle 92">
            <a:extLst>
              <a:ext uri="{FF2B5EF4-FFF2-40B4-BE49-F238E27FC236}">
                <a16:creationId xmlns:a16="http://schemas.microsoft.com/office/drawing/2014/main" id="{B4633CA5-7B8E-4B16-95E1-14254A5ECC9D}"/>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5300507"/>
      </p:ext>
    </p:extLst>
  </p:cSld>
  <p:clrMapOvr>
    <a:masterClrMapping/>
  </p:clrMapOvr>
  <p:transition spd="slow" advTm="0">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Rounded Corners 6">
            <a:extLst>
              <a:ext uri="{FF2B5EF4-FFF2-40B4-BE49-F238E27FC236}">
                <a16:creationId xmlns:a16="http://schemas.microsoft.com/office/drawing/2014/main" id="{C4429DA1-62E8-4DB2-B58B-07964041AFE2}"/>
              </a:ext>
            </a:extLst>
          </p:cNvPr>
          <p:cNvSpPr/>
          <p:nvPr/>
        </p:nvSpPr>
        <p:spPr>
          <a:xfrm>
            <a:off x="1767075" y="3114729"/>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Maria Hopkin</a:t>
            </a:r>
            <a:br>
              <a:rPr lang="en-US" sz="800" dirty="0"/>
            </a:br>
            <a:r>
              <a:rPr lang="en-US" sz="800" dirty="0"/>
              <a:t>Thai Therapist</a:t>
            </a:r>
            <a:endParaRPr lang="en-DE" sz="800" dirty="0"/>
          </a:p>
        </p:txBody>
      </p:sp>
      <p:pic>
        <p:nvPicPr>
          <p:cNvPr id="6" name="Picture 5">
            <a:extLst>
              <a:ext uri="{FF2B5EF4-FFF2-40B4-BE49-F238E27FC236}">
                <a16:creationId xmlns:a16="http://schemas.microsoft.com/office/drawing/2014/main" id="{3149D17B-CAFB-4C23-A879-62671929F2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436" y="2988025"/>
            <a:ext cx="649773" cy="649773"/>
          </a:xfrm>
          <a:prstGeom prst="rect">
            <a:avLst/>
          </a:prstGeom>
        </p:spPr>
      </p:pic>
      <p:sp>
        <p:nvSpPr>
          <p:cNvPr id="38" name="Rectangle: Rounded Corners 37">
            <a:extLst>
              <a:ext uri="{FF2B5EF4-FFF2-40B4-BE49-F238E27FC236}">
                <a16:creationId xmlns:a16="http://schemas.microsoft.com/office/drawing/2014/main" id="{7A7801C6-68FA-4529-B30E-568CDD604D9E}"/>
              </a:ext>
            </a:extLst>
          </p:cNvPr>
          <p:cNvSpPr/>
          <p:nvPr/>
        </p:nvSpPr>
        <p:spPr>
          <a:xfrm>
            <a:off x="1763802" y="3750813"/>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Sofia Bennett</a:t>
            </a:r>
            <a:br>
              <a:rPr lang="de-DE" sz="800" dirty="0"/>
            </a:br>
            <a:r>
              <a:rPr lang="de-DE" sz="800" dirty="0"/>
              <a:t>Deep Tissue Specialist</a:t>
            </a:r>
            <a:endParaRPr lang="en-DE" sz="800" dirty="0"/>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6422292" y="3117600"/>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0" name="Rectangle: Rounded Corners 39">
            <a:extLst>
              <a:ext uri="{FF2B5EF4-FFF2-40B4-BE49-F238E27FC236}">
                <a16:creationId xmlns:a16="http://schemas.microsoft.com/office/drawing/2014/main" id="{898644D2-BED1-422C-9EF3-FDA163785322}"/>
              </a:ext>
            </a:extLst>
          </p:cNvPr>
          <p:cNvSpPr/>
          <p:nvPr/>
        </p:nvSpPr>
        <p:spPr>
          <a:xfrm>
            <a:off x="6427782" y="3971932"/>
            <a:ext cx="1103919"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Amelia Chen</a:t>
            </a:r>
            <a:br>
              <a:rPr lang="de-DE" sz="800" dirty="0"/>
            </a:br>
            <a:r>
              <a:rPr lang="de-DE" sz="800" dirty="0"/>
              <a:t>Reflexology Expert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6439755" y="4626793"/>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4" name="Rectangle: Rounded Corners 43">
            <a:extLst>
              <a:ext uri="{FF2B5EF4-FFF2-40B4-BE49-F238E27FC236}">
                <a16:creationId xmlns:a16="http://schemas.microsoft.com/office/drawing/2014/main" id="{34185F20-E7FC-4EC5-AA2A-6723C8FF9529}"/>
              </a:ext>
            </a:extLst>
          </p:cNvPr>
          <p:cNvSpPr/>
          <p:nvPr/>
        </p:nvSpPr>
        <p:spPr>
          <a:xfrm>
            <a:off x="1783595" y="250791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Elena Navarro </a:t>
            </a:r>
            <a:br>
              <a:rPr lang="de-DE" sz="800" dirty="0"/>
            </a:br>
            <a:r>
              <a:rPr lang="de-DE" sz="800" dirty="0"/>
              <a:t>Hot Stone Massage Practitioner</a:t>
            </a:r>
            <a:endParaRPr lang="en-DE" sz="800" dirty="0"/>
          </a:p>
        </p:txBody>
      </p:sp>
      <p:sp>
        <p:nvSpPr>
          <p:cNvPr id="46" name="Rectangle: Rounded Corners 45">
            <a:extLst>
              <a:ext uri="{FF2B5EF4-FFF2-40B4-BE49-F238E27FC236}">
                <a16:creationId xmlns:a16="http://schemas.microsoft.com/office/drawing/2014/main" id="{5812A054-390B-4442-954B-14A86F037D13}"/>
              </a:ext>
            </a:extLst>
          </p:cNvPr>
          <p:cNvSpPr/>
          <p:nvPr/>
        </p:nvSpPr>
        <p:spPr>
          <a:xfrm>
            <a:off x="6393989" y="2503895"/>
            <a:ext cx="1119017"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Natalie Koenig</a:t>
            </a:r>
            <a:br>
              <a:rPr lang="de-DE" sz="800" dirty="0"/>
            </a:br>
            <a:r>
              <a:rPr lang="de-DE" sz="800" dirty="0"/>
              <a:t>Aromatherapy Massage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6393320" y="5208224"/>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sp>
        <p:nvSpPr>
          <p:cNvPr id="48" name="Rectangle: Rounded Corners 47">
            <a:extLst>
              <a:ext uri="{FF2B5EF4-FFF2-40B4-BE49-F238E27FC236}">
                <a16:creationId xmlns:a16="http://schemas.microsoft.com/office/drawing/2014/main" id="{3D94ECB7-FDD0-404B-BB4D-0A9181A3AB93}"/>
              </a:ext>
            </a:extLst>
          </p:cNvPr>
          <p:cNvSpPr/>
          <p:nvPr/>
        </p:nvSpPr>
        <p:spPr>
          <a:xfrm>
            <a:off x="1745981" y="5260039"/>
            <a:ext cx="1125561"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Maya Gupta</a:t>
            </a:r>
            <a:br>
              <a:rPr lang="de-DE" sz="800" dirty="0"/>
            </a:br>
            <a:r>
              <a:rPr lang="de-DE" sz="800" dirty="0"/>
              <a:t>Prenatal Massage Expert</a:t>
            </a:r>
            <a:endParaRPr lang="en-DE" sz="800" dirty="0"/>
          </a:p>
        </p:txBody>
      </p:sp>
      <p:pic>
        <p:nvPicPr>
          <p:cNvPr id="25" name="Picture 24">
            <a:extLst>
              <a:ext uri="{FF2B5EF4-FFF2-40B4-BE49-F238E27FC236}">
                <a16:creationId xmlns:a16="http://schemas.microsoft.com/office/drawing/2014/main" id="{A7637169-84FE-4FCC-B7B9-AF6356CF5F98}"/>
              </a:ext>
            </a:extLst>
          </p:cNvPr>
          <p:cNvPicPr>
            <a:picLocks noChangeAspect="1"/>
          </p:cNvPicPr>
          <p:nvPr/>
        </p:nvPicPr>
        <p:blipFill>
          <a:blip r:embed="rId8">
            <a:extLst>
              <a:ext uri="{BEBA8EAE-BF5A-486C-A8C5-ECC9F3942E4B}">
                <a14:imgProps xmlns:a14="http://schemas.microsoft.com/office/drawing/2010/main">
                  <a14:imgLayer r:embed="rId9">
                    <a14:imgEffect>
                      <a14:artisticGlowDiffused/>
                    </a14:imgEffect>
                  </a14:imgLayer>
                </a14:imgProps>
              </a:ext>
              <a:ext uri="{28A0092B-C50C-407E-A947-70E740481C1C}">
                <a14:useLocalDpi xmlns:a14="http://schemas.microsoft.com/office/drawing/2010/main" val="0"/>
              </a:ext>
            </a:extLst>
          </a:blip>
          <a:stretch>
            <a:fillRect/>
          </a:stretch>
        </p:blipFill>
        <p:spPr>
          <a:xfrm>
            <a:off x="1326163" y="3621249"/>
            <a:ext cx="649773" cy="649773"/>
          </a:xfrm>
          <a:prstGeom prst="rect">
            <a:avLst/>
          </a:prstGeom>
        </p:spPr>
      </p:pic>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10">
            <a:extLst>
              <a:ext uri="{BEBA8EAE-BF5A-486C-A8C5-ECC9F3942E4B}">
                <a14:imgProps xmlns:a14="http://schemas.microsoft.com/office/drawing/2010/main">
                  <a14:imgLayer r:embed="rId9">
                    <a14:imgEffect>
                      <a14:artisticLightScreen/>
                    </a14:imgEffect>
                  </a14:imgLayer>
                </a14:imgProps>
              </a:ext>
              <a:ext uri="{28A0092B-C50C-407E-A947-70E740481C1C}">
                <a14:useLocalDpi xmlns:a14="http://schemas.microsoft.com/office/drawing/2010/main" val="0"/>
              </a:ext>
            </a:extLst>
          </a:blip>
          <a:stretch>
            <a:fillRect/>
          </a:stretch>
        </p:blipFill>
        <p:spPr>
          <a:xfrm>
            <a:off x="5996737" y="2985859"/>
            <a:ext cx="649773" cy="649773"/>
          </a:xfrm>
          <a:prstGeom prst="rect">
            <a:avLst/>
          </a:prstGeom>
        </p:spPr>
      </p:pic>
      <p:pic>
        <p:nvPicPr>
          <p:cNvPr id="27" name="Picture 26">
            <a:extLst>
              <a:ext uri="{FF2B5EF4-FFF2-40B4-BE49-F238E27FC236}">
                <a16:creationId xmlns:a16="http://schemas.microsoft.com/office/drawing/2014/main" id="{D56B2BA7-111B-416B-94B7-0C977E81D820}"/>
              </a:ext>
            </a:extLst>
          </p:cNvPr>
          <p:cNvPicPr>
            <a:picLocks noChangeAspect="1"/>
          </p:cNvPicPr>
          <p:nvPr/>
        </p:nvPicPr>
        <p:blipFill>
          <a:blip r:embed="rId11">
            <a:extLst>
              <a:ext uri="{BEBA8EAE-BF5A-486C-A8C5-ECC9F3942E4B}">
                <a14:imgProps xmlns:a14="http://schemas.microsoft.com/office/drawing/2010/main">
                  <a14:imgLayer r:embed="rId9">
                    <a14:imgEffect>
                      <a14:artisticPastelsSmooth/>
                    </a14:imgEffect>
                  </a14:imgLayer>
                </a14:imgProps>
              </a:ext>
              <a:ext uri="{28A0092B-C50C-407E-A947-70E740481C1C}">
                <a14:useLocalDpi xmlns:a14="http://schemas.microsoft.com/office/drawing/2010/main" val="0"/>
              </a:ext>
            </a:extLst>
          </a:blip>
          <a:stretch>
            <a:fillRect/>
          </a:stretch>
        </p:blipFill>
        <p:spPr>
          <a:xfrm>
            <a:off x="6002227" y="3838014"/>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12">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tretch>
            <a:fillRect/>
          </a:stretch>
        </p:blipFill>
        <p:spPr>
          <a:xfrm>
            <a:off x="6002114" y="4472730"/>
            <a:ext cx="649773" cy="649773"/>
          </a:xfrm>
          <a:prstGeom prst="rect">
            <a:avLst/>
          </a:prstGeom>
        </p:spPr>
      </p:pic>
      <p:pic>
        <p:nvPicPr>
          <p:cNvPr id="33" name="Picture 32">
            <a:extLst>
              <a:ext uri="{FF2B5EF4-FFF2-40B4-BE49-F238E27FC236}">
                <a16:creationId xmlns:a16="http://schemas.microsoft.com/office/drawing/2014/main" id="{863F0CB3-A043-4154-967C-0AB0029A4DD0}"/>
              </a:ext>
            </a:extLst>
          </p:cNvPr>
          <p:cNvPicPr>
            <a:picLocks noChangeAspect="1"/>
          </p:cNvPicPr>
          <p:nvPr/>
        </p:nvPicPr>
        <p:blipFill>
          <a:blip r:embed="rId13">
            <a:extLst>
              <a:ext uri="{BEBA8EAE-BF5A-486C-A8C5-ECC9F3942E4B}">
                <a14:imgProps xmlns:a14="http://schemas.microsoft.com/office/drawing/2010/main">
                  <a14:imgLayer r:embed="rId9">
                    <a14:imgEffect>
                      <a14:artisticGlowEdges/>
                    </a14:imgEffect>
                  </a14:imgLayer>
                </a14:imgProps>
              </a:ext>
              <a:ext uri="{28A0092B-C50C-407E-A947-70E740481C1C}">
                <a14:useLocalDpi xmlns:a14="http://schemas.microsoft.com/office/drawing/2010/main" val="0"/>
              </a:ext>
            </a:extLst>
          </a:blip>
          <a:stretch>
            <a:fillRect/>
          </a:stretch>
        </p:blipFill>
        <p:spPr>
          <a:xfrm>
            <a:off x="1313708" y="2353849"/>
            <a:ext cx="649773" cy="649773"/>
          </a:xfrm>
          <a:prstGeom prst="rect">
            <a:avLst/>
          </a:prstGeom>
        </p:spPr>
      </p:pic>
      <p:pic>
        <p:nvPicPr>
          <p:cNvPr id="35" name="Picture 34">
            <a:extLst>
              <a:ext uri="{FF2B5EF4-FFF2-40B4-BE49-F238E27FC236}">
                <a16:creationId xmlns:a16="http://schemas.microsoft.com/office/drawing/2014/main" id="{6889C071-8858-4192-BB5D-FA4E75734AAA}"/>
              </a:ext>
            </a:extLst>
          </p:cNvPr>
          <p:cNvPicPr>
            <a:picLocks noChangeAspect="1"/>
          </p:cNvPicPr>
          <p:nvPr/>
        </p:nvPicPr>
        <p:blipFill>
          <a:blip r:embed="rId14">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5976446" y="236607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5">
            <a:extLst>
              <a:ext uri="{BEBA8EAE-BF5A-486C-A8C5-ECC9F3942E4B}">
                <a14:imgProps xmlns:a14="http://schemas.microsoft.com/office/drawing/2010/main">
                  <a14:imgLayer r:embed="rId9">
                    <a14:imgEffect>
                      <a14:artisticChalkSketch/>
                    </a14:imgEffect>
                  </a14:imgLayer>
                </a14:imgProps>
              </a:ext>
              <a:ext uri="{28A0092B-C50C-407E-A947-70E740481C1C}">
                <a14:useLocalDpi xmlns:a14="http://schemas.microsoft.com/office/drawing/2010/main" val="0"/>
              </a:ext>
            </a:extLst>
          </a:blip>
          <a:stretch>
            <a:fillRect/>
          </a:stretch>
        </p:blipFill>
        <p:spPr>
          <a:xfrm>
            <a:off x="5987862" y="5070480"/>
            <a:ext cx="649773" cy="649773"/>
          </a:xfrm>
          <a:prstGeom prst="rect">
            <a:avLst/>
          </a:prstGeom>
        </p:spPr>
      </p:pic>
      <p:pic>
        <p:nvPicPr>
          <p:cNvPr id="37" name="Picture 36">
            <a:extLst>
              <a:ext uri="{FF2B5EF4-FFF2-40B4-BE49-F238E27FC236}">
                <a16:creationId xmlns:a16="http://schemas.microsoft.com/office/drawing/2014/main" id="{BAF03056-BE43-4B16-B681-6607998CE0AC}"/>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40522" y="5122271"/>
            <a:ext cx="649773" cy="649773"/>
          </a:xfrm>
          <a:prstGeom prst="rect">
            <a:avLst/>
          </a:prstGeom>
        </p:spPr>
      </p:pic>
      <p:sp>
        <p:nvSpPr>
          <p:cNvPr id="49" name="TextBox 48">
            <a:extLst>
              <a:ext uri="{FF2B5EF4-FFF2-40B4-BE49-F238E27FC236}">
                <a16:creationId xmlns:a16="http://schemas.microsoft.com/office/drawing/2014/main" id="{90AA9007-F715-4B4E-A051-892017652D12}"/>
              </a:ext>
            </a:extLst>
          </p:cNvPr>
          <p:cNvSpPr txBox="1"/>
          <p:nvPr/>
        </p:nvSpPr>
        <p:spPr>
          <a:xfrm>
            <a:off x="2857879" y="3102305"/>
            <a:ext cx="2098345" cy="415498"/>
          </a:xfrm>
          <a:prstGeom prst="rect">
            <a:avLst/>
          </a:prstGeom>
          <a:noFill/>
        </p:spPr>
        <p:txBody>
          <a:bodyPr wrap="square">
            <a:spAutoFit/>
          </a:bodyPr>
          <a:lstStyle/>
          <a:p>
            <a:r>
              <a:rPr lang="de-DE" sz="1050" dirty="0">
                <a:latin typeface="+mj-lt"/>
              </a:rPr>
              <a:t>Kurfürstendamm 213, 10719 Berlin</a:t>
            </a:r>
            <a:br>
              <a:rPr lang="de-DE" sz="1050" dirty="0">
                <a:latin typeface="+mj-lt"/>
              </a:rPr>
            </a:br>
            <a:r>
              <a:rPr lang="de-DE" sz="1050" b="1" dirty="0">
                <a:latin typeface="+mj-lt"/>
              </a:rPr>
              <a:t>5.56 km away</a:t>
            </a:r>
            <a:endParaRPr lang="en-DE" sz="1050" b="1" dirty="0">
              <a:latin typeface="+mj-lt"/>
            </a:endParaRPr>
          </a:p>
        </p:txBody>
      </p:sp>
      <p:sp>
        <p:nvSpPr>
          <p:cNvPr id="50" name="TextBox 49">
            <a:extLst>
              <a:ext uri="{FF2B5EF4-FFF2-40B4-BE49-F238E27FC236}">
                <a16:creationId xmlns:a16="http://schemas.microsoft.com/office/drawing/2014/main" id="{CEC5BEC0-9C9B-407C-A601-4A5791826363}"/>
              </a:ext>
            </a:extLst>
          </p:cNvPr>
          <p:cNvSpPr txBox="1"/>
          <p:nvPr/>
        </p:nvSpPr>
        <p:spPr>
          <a:xfrm>
            <a:off x="2848976" y="3703824"/>
            <a:ext cx="2201810" cy="415498"/>
          </a:xfrm>
          <a:prstGeom prst="rect">
            <a:avLst/>
          </a:prstGeom>
          <a:noFill/>
        </p:spPr>
        <p:txBody>
          <a:bodyPr wrap="square">
            <a:spAutoFit/>
          </a:bodyPr>
          <a:lstStyle/>
          <a:p>
            <a:r>
              <a:rPr lang="de-DE" sz="1050" dirty="0">
                <a:latin typeface="+mj-lt"/>
              </a:rPr>
              <a:t>Schönhauser Allee 142, 10437 Berlin</a:t>
            </a:r>
            <a:br>
              <a:rPr lang="de-DE" sz="1050" dirty="0">
                <a:latin typeface="+mj-lt"/>
              </a:rPr>
            </a:br>
            <a:r>
              <a:rPr lang="de-DE" sz="1050" b="1" dirty="0">
                <a:latin typeface="+mj-lt"/>
              </a:rPr>
              <a:t>3.62 km away</a:t>
            </a:r>
            <a:endParaRPr lang="en-DE" sz="1050" dirty="0">
              <a:latin typeface="+mj-lt"/>
            </a:endParaRPr>
          </a:p>
        </p:txBody>
      </p:sp>
      <p:sp>
        <p:nvSpPr>
          <p:cNvPr id="51" name="TextBox 50">
            <a:extLst>
              <a:ext uri="{FF2B5EF4-FFF2-40B4-BE49-F238E27FC236}">
                <a16:creationId xmlns:a16="http://schemas.microsoft.com/office/drawing/2014/main" id="{201DB317-BCD8-4872-ACA6-ADE6B1272BF3}"/>
              </a:ext>
            </a:extLst>
          </p:cNvPr>
          <p:cNvSpPr txBox="1"/>
          <p:nvPr/>
        </p:nvSpPr>
        <p:spPr>
          <a:xfrm>
            <a:off x="2879595" y="2476892"/>
            <a:ext cx="2053647" cy="415498"/>
          </a:xfrm>
          <a:prstGeom prst="rect">
            <a:avLst/>
          </a:prstGeom>
          <a:noFill/>
        </p:spPr>
        <p:txBody>
          <a:bodyPr wrap="square">
            <a:spAutoFit/>
          </a:bodyPr>
          <a:lstStyle/>
          <a:p>
            <a:r>
              <a:rPr lang="de-DE" sz="1050" dirty="0">
                <a:latin typeface="+mj-lt"/>
              </a:rPr>
              <a:t>Karl-Marx-Straße 85, 12043 Berlin</a:t>
            </a:r>
            <a:br>
              <a:rPr lang="de-DE" sz="1050" dirty="0">
                <a:latin typeface="+mj-lt"/>
              </a:rPr>
            </a:br>
            <a:r>
              <a:rPr lang="de-DE" sz="1050" b="1" dirty="0">
                <a:latin typeface="+mj-lt"/>
              </a:rPr>
              <a:t>5.12 km away</a:t>
            </a:r>
            <a:endParaRPr lang="en-DE" sz="1050" dirty="0">
              <a:latin typeface="+mj-lt"/>
            </a:endParaRPr>
          </a:p>
        </p:txBody>
      </p:sp>
      <p:sp>
        <p:nvSpPr>
          <p:cNvPr id="16" name="Rectangle 3">
            <a:extLst>
              <a:ext uri="{FF2B5EF4-FFF2-40B4-BE49-F238E27FC236}">
                <a16:creationId xmlns:a16="http://schemas.microsoft.com/office/drawing/2014/main" id="{DF508A1F-D510-49FF-9AFE-3CF40145FAF7}"/>
              </a:ext>
            </a:extLst>
          </p:cNvPr>
          <p:cNvSpPr>
            <a:spLocks noChangeArrowheads="1"/>
          </p:cNvSpPr>
          <p:nvPr/>
        </p:nvSpPr>
        <p:spPr bwMode="auto">
          <a:xfrm>
            <a:off x="7520617" y="2476195"/>
            <a:ext cx="2030279"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Reeperbahn 100, 20359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.02 km away</a:t>
            </a:r>
            <a:endParaRPr kumimoji="0" lang="en-DE" altLang="en-DE" sz="1050" i="0" u="none" strike="noStrike" cap="none" normalizeH="0" baseline="0" dirty="0">
              <a:ln>
                <a:noFill/>
              </a:ln>
              <a:solidFill>
                <a:schemeClr val="tx1"/>
              </a:solidFill>
              <a:effectLst/>
              <a:latin typeface="+mj-lt"/>
            </a:endParaRPr>
          </a:p>
        </p:txBody>
      </p:sp>
      <p:sp>
        <p:nvSpPr>
          <p:cNvPr id="53" name="TextBox 52">
            <a:extLst>
              <a:ext uri="{FF2B5EF4-FFF2-40B4-BE49-F238E27FC236}">
                <a16:creationId xmlns:a16="http://schemas.microsoft.com/office/drawing/2014/main" id="{0B35E472-E6CB-4AA3-9145-5A09C44BB3BE}"/>
              </a:ext>
            </a:extLst>
          </p:cNvPr>
          <p:cNvSpPr txBox="1"/>
          <p:nvPr/>
        </p:nvSpPr>
        <p:spPr>
          <a:xfrm>
            <a:off x="7512946" y="3098281"/>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266C44D-4135-4E3C-85E5-1798D9454D49}"/>
              </a:ext>
            </a:extLst>
          </p:cNvPr>
          <p:cNvSpPr txBox="1"/>
          <p:nvPr/>
        </p:nvSpPr>
        <p:spPr>
          <a:xfrm>
            <a:off x="2863104" y="5234293"/>
            <a:ext cx="2070138" cy="415498"/>
          </a:xfrm>
          <a:prstGeom prst="rect">
            <a:avLst/>
          </a:prstGeom>
          <a:noFill/>
        </p:spPr>
        <p:txBody>
          <a:bodyPr wrap="square">
            <a:spAutoFit/>
          </a:bodyPr>
          <a:lstStyle/>
          <a:p>
            <a:pPr lvl="0" eaLnBrk="0" fontAlgn="base" hangingPunct="0">
              <a:spcBef>
                <a:spcPct val="0"/>
              </a:spcBef>
              <a:spcAft>
                <a:spcPct val="0"/>
              </a:spcAft>
            </a:pPr>
            <a:r>
              <a:rPr kumimoji="0" lang="en-DE" altLang="en-DE" sz="1050" i="0" u="none" strike="noStrike" cap="none" normalizeH="0" baseline="0" dirty="0">
                <a:ln>
                  <a:noFill/>
                </a:ln>
                <a:solidFill>
                  <a:schemeClr val="tx1"/>
                </a:solidFill>
                <a:effectLst/>
                <a:latin typeface="+mj-lt"/>
              </a:rPr>
              <a:t>Alsterufer 31, 20354 </a:t>
            </a:r>
            <a:r>
              <a:rPr lang="en-DE" altLang="en-DE" sz="1050" dirty="0">
                <a:latin typeface="+mj-lt"/>
              </a:rPr>
              <a:t>Hamburg</a:t>
            </a:r>
            <a:br>
              <a:rPr lang="en-US" altLang="en-DE" sz="1050" dirty="0">
                <a:latin typeface="+mj-lt"/>
              </a:rPr>
            </a:br>
            <a:r>
              <a:rPr lang="de-DE" altLang="en-DE" sz="1050" b="1" dirty="0">
                <a:latin typeface="+mj-lt"/>
              </a:rPr>
              <a:t>255</a:t>
            </a:r>
            <a:r>
              <a:rPr lang="de-DE" sz="1050" b="1" dirty="0">
                <a:latin typeface="+mj-lt"/>
              </a:rPr>
              <a:t>.55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7525569" y="4598673"/>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0" name="TextBox 59">
            <a:extLst>
              <a:ext uri="{FF2B5EF4-FFF2-40B4-BE49-F238E27FC236}">
                <a16:creationId xmlns:a16="http://schemas.microsoft.com/office/drawing/2014/main" id="{7ED75149-D0E3-4099-AA9B-F97CC5EBF9EE}"/>
              </a:ext>
            </a:extLst>
          </p:cNvPr>
          <p:cNvSpPr txBox="1"/>
          <p:nvPr/>
        </p:nvSpPr>
        <p:spPr>
          <a:xfrm>
            <a:off x="7520188" y="3976587"/>
            <a:ext cx="2163565" cy="415498"/>
          </a:xfrm>
          <a:prstGeom prst="rect">
            <a:avLst/>
          </a:prstGeom>
          <a:noFill/>
        </p:spPr>
        <p:txBody>
          <a:bodyPr wrap="square">
            <a:spAutoFit/>
          </a:bodyPr>
          <a:lstStyle/>
          <a:p>
            <a:r>
              <a:rPr lang="de-DE" sz="1050" dirty="0">
                <a:latin typeface="+mj-lt"/>
              </a:rPr>
              <a:t>Calwer Straße 23, 70173 Stuttgart</a:t>
            </a:r>
            <a:br>
              <a:rPr lang="de-DE" sz="1050" dirty="0">
                <a:latin typeface="+mj-lt"/>
              </a:rPr>
            </a:br>
            <a:r>
              <a:rPr lang="de-DE" sz="1050" b="1" dirty="0">
                <a:latin typeface="+mj-lt"/>
              </a:rPr>
              <a:t>511.35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7520188" y="5183468"/>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0759" y="4373042"/>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48976" y="4360388"/>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6">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4895739"/>
            <a:ext cx="1111250" cy="338554"/>
          </a:xfrm>
          <a:prstGeom prst="rect">
            <a:avLst/>
          </a:prstGeom>
          <a:noFill/>
        </p:spPr>
        <p:txBody>
          <a:bodyPr wrap="square">
            <a:spAutoFit/>
          </a:bodyPr>
          <a:lstStyle/>
          <a:p>
            <a:r>
              <a:rPr lang="de-DE" sz="1600" b="1" u="sng" dirty="0">
                <a:latin typeface="+mj-lt"/>
              </a:rPr>
              <a:t>Hamburg</a:t>
            </a:r>
            <a:endParaRPr lang="en-DE" sz="1600" b="1" u="sng" dirty="0"/>
          </a:p>
        </p:txBody>
      </p:sp>
      <p:sp>
        <p:nvSpPr>
          <p:cNvPr id="57" name="TextBox 56">
            <a:extLst>
              <a:ext uri="{FF2B5EF4-FFF2-40B4-BE49-F238E27FC236}">
                <a16:creationId xmlns:a16="http://schemas.microsoft.com/office/drawing/2014/main" id="{7EB7E8EE-F8F7-4CCC-B106-66CAA9D80284}"/>
              </a:ext>
            </a:extLst>
          </p:cNvPr>
          <p:cNvSpPr txBox="1"/>
          <p:nvPr/>
        </p:nvSpPr>
        <p:spPr>
          <a:xfrm>
            <a:off x="7477505" y="2101512"/>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1597" y="4313739"/>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7539488" y="360463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Rectangle 69">
            <a:extLst>
              <a:ext uri="{FF2B5EF4-FFF2-40B4-BE49-F238E27FC236}">
                <a16:creationId xmlns:a16="http://schemas.microsoft.com/office/drawing/2014/main" id="{772A73AA-CC53-40CF-959F-BD3EAFAFB71E}"/>
              </a:ext>
            </a:extLst>
          </p:cNvPr>
          <p:cNvSpPr/>
          <p:nvPr/>
        </p:nvSpPr>
        <p:spPr>
          <a:xfrm>
            <a:off x="9369830" y="1940028"/>
            <a:ext cx="1537116" cy="239864"/>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Male</a:t>
            </a:r>
            <a:endParaRPr lang="en-DE" sz="1200" dirty="0"/>
          </a:p>
        </p:txBody>
      </p:sp>
      <p:sp>
        <p:nvSpPr>
          <p:cNvPr id="71" name="Rectangle 70">
            <a:extLst>
              <a:ext uri="{FF2B5EF4-FFF2-40B4-BE49-F238E27FC236}">
                <a16:creationId xmlns:a16="http://schemas.microsoft.com/office/drawing/2014/main" id="{E68A8145-2211-4AB3-B7F8-C45B6AC4603F}"/>
              </a:ext>
            </a:extLst>
          </p:cNvPr>
          <p:cNvSpPr/>
          <p:nvPr/>
        </p:nvSpPr>
        <p:spPr>
          <a:xfrm>
            <a:off x="9369829" y="2179892"/>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Female</a:t>
            </a:r>
            <a:endParaRPr lang="en-DE" sz="1100" dirty="0"/>
          </a:p>
        </p:txBody>
      </p:sp>
      <p:sp>
        <p:nvSpPr>
          <p:cNvPr id="72" name="Rectangle 71">
            <a:extLst>
              <a:ext uri="{FF2B5EF4-FFF2-40B4-BE49-F238E27FC236}">
                <a16:creationId xmlns:a16="http://schemas.microsoft.com/office/drawing/2014/main" id="{3F329EA4-B294-43CF-862C-A9D0F509E106}"/>
              </a:ext>
            </a:extLst>
          </p:cNvPr>
          <p:cNvSpPr/>
          <p:nvPr/>
        </p:nvSpPr>
        <p:spPr>
          <a:xfrm>
            <a:off x="9369829" y="2419756"/>
            <a:ext cx="1537116" cy="239865"/>
          </a:xfrm>
          <a:prstGeom prst="rect">
            <a:avLst/>
          </a:prstGeom>
          <a:solidFill>
            <a:srgbClr val="D6BE8E"/>
          </a:solidFill>
          <a:ln>
            <a:noFill/>
          </a:ln>
          <a:effectLst>
            <a:outerShdw blurRad="149987" dist="250190" dir="8460000" algn="ctr">
              <a:srgbClr val="000000">
                <a:alpha val="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Any</a:t>
            </a:r>
            <a:endParaRPr lang="en-DE" sz="1200" dirty="0"/>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Select gender</a:t>
            </a:r>
            <a:endParaRPr lang="en-DE" sz="1400" b="1" dirty="0">
              <a:solidFill>
                <a:schemeClr val="tx1">
                  <a:lumMod val="65000"/>
                  <a:lumOff val="35000"/>
                </a:schemeClr>
              </a:solidFill>
            </a:endParaRPr>
          </a:p>
        </p:txBody>
      </p:sp>
    </p:spTree>
    <p:extLst>
      <p:ext uri="{BB962C8B-B14F-4D97-AF65-F5344CB8AC3E}">
        <p14:creationId xmlns:p14="http://schemas.microsoft.com/office/powerpoint/2010/main" val="148580663"/>
      </p:ext>
    </p:extLst>
  </p:cSld>
  <p:clrMapOvr>
    <a:masterClrMapping/>
  </p:clrMapOvr>
  <p:transition spd="slow" advClick="0" advTm="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0A26B6D-4E44-43B6-B9B0-B144E5038E41}"/>
              </a:ext>
            </a:extLst>
          </p:cNvPr>
          <p:cNvPicPr>
            <a:picLocks noChangeAspect="1"/>
          </p:cNvPicPr>
          <p:nvPr/>
        </p:nvPicPr>
        <p:blipFill>
          <a:blip r:embed="rId2">
            <a:alphaModFix amt="85000"/>
            <a:extLst>
              <a:ext uri="{BEBA8EAE-BF5A-486C-A8C5-ECC9F3942E4B}">
                <a14:imgProps xmlns:a14="http://schemas.microsoft.com/office/drawing/2010/main">
                  <a14:imgLayer r:embed="rId3">
                    <a14:imgEffect>
                      <a14:artisticBlur/>
                    </a14:imgEffect>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4" name="Rectangle 3">
            <a:extLst>
              <a:ext uri="{FF2B5EF4-FFF2-40B4-BE49-F238E27FC236}">
                <a16:creationId xmlns:a16="http://schemas.microsoft.com/office/drawing/2014/main" id="{649BC03F-C5F7-4894-AE30-4A04C957ED66}"/>
              </a:ext>
            </a:extLst>
          </p:cNvPr>
          <p:cNvSpPr/>
          <p:nvPr/>
        </p:nvSpPr>
        <p:spPr>
          <a:xfrm>
            <a:off x="-12086" y="-1"/>
            <a:ext cx="12192000" cy="895739"/>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DE" dirty="0"/>
          </a:p>
        </p:txBody>
      </p:sp>
      <p:pic>
        <p:nvPicPr>
          <p:cNvPr id="3" name="Picture 2">
            <a:extLst>
              <a:ext uri="{FF2B5EF4-FFF2-40B4-BE49-F238E27FC236}">
                <a16:creationId xmlns:a16="http://schemas.microsoft.com/office/drawing/2014/main" id="{13EF1007-D6D4-471F-A223-8D7A144E35CC}"/>
              </a:ext>
            </a:extLst>
          </p:cNvPr>
          <p:cNvPicPr>
            <a:picLocks noChangeAspect="1"/>
          </p:cNvPicPr>
          <p:nvPr/>
        </p:nvPicPr>
        <p:blipFill>
          <a:blip r:embed="rId4"/>
          <a:stretch>
            <a:fillRect/>
          </a:stretch>
        </p:blipFill>
        <p:spPr>
          <a:xfrm>
            <a:off x="0" y="0"/>
            <a:ext cx="3284376" cy="895739"/>
          </a:xfrm>
          <a:prstGeom prst="roundRect">
            <a:avLst>
              <a:gd name="adj" fmla="val 8594"/>
            </a:avLst>
          </a:prstGeom>
          <a:ln>
            <a:noFill/>
          </a:ln>
        </p:spPr>
        <p:style>
          <a:lnRef idx="2">
            <a:schemeClr val="dk1"/>
          </a:lnRef>
          <a:fillRef idx="1">
            <a:schemeClr val="lt1"/>
          </a:fillRef>
          <a:effectRef idx="0">
            <a:schemeClr val="dk1"/>
          </a:effectRef>
          <a:fontRef idx="minor">
            <a:schemeClr val="dk1"/>
          </a:fontRef>
        </p:style>
      </p:pic>
      <p:sp>
        <p:nvSpPr>
          <p:cNvPr id="14" name="Rectangle 13">
            <a:extLst>
              <a:ext uri="{FF2B5EF4-FFF2-40B4-BE49-F238E27FC236}">
                <a16:creationId xmlns:a16="http://schemas.microsoft.com/office/drawing/2014/main" id="{588C9B37-8434-4C66-83D4-C2F8F34495B3}"/>
              </a:ext>
            </a:extLst>
          </p:cNvPr>
          <p:cNvSpPr/>
          <p:nvPr/>
        </p:nvSpPr>
        <p:spPr>
          <a:xfrm>
            <a:off x="897651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Contacts</a:t>
            </a:r>
            <a:endParaRPr lang="en-DE" dirty="0">
              <a:solidFill>
                <a:schemeClr val="bg2">
                  <a:lumMod val="50000"/>
                </a:schemeClr>
              </a:solidFill>
            </a:endParaRPr>
          </a:p>
        </p:txBody>
      </p:sp>
      <p:sp>
        <p:nvSpPr>
          <p:cNvPr id="15" name="Rectangle 14">
            <a:extLst>
              <a:ext uri="{FF2B5EF4-FFF2-40B4-BE49-F238E27FC236}">
                <a16:creationId xmlns:a16="http://schemas.microsoft.com/office/drawing/2014/main" id="{458D115B-1937-4179-A30C-8A728FBEC5C6}"/>
              </a:ext>
            </a:extLst>
          </p:cNvPr>
          <p:cNvSpPr/>
          <p:nvPr/>
        </p:nvSpPr>
        <p:spPr>
          <a:xfrm>
            <a:off x="7877191" y="0"/>
            <a:ext cx="1099328"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About us</a:t>
            </a:r>
            <a:endParaRPr lang="en-DE" dirty="0">
              <a:solidFill>
                <a:schemeClr val="bg2">
                  <a:lumMod val="50000"/>
                </a:schemeClr>
              </a:solidFill>
            </a:endParaRPr>
          </a:p>
        </p:txBody>
      </p:sp>
      <p:sp>
        <p:nvSpPr>
          <p:cNvPr id="18" name="Rectangle 17">
            <a:extLst>
              <a:ext uri="{FF2B5EF4-FFF2-40B4-BE49-F238E27FC236}">
                <a16:creationId xmlns:a16="http://schemas.microsoft.com/office/drawing/2014/main" id="{3E826799-7B2A-4A38-AA5D-16D805CC9916}"/>
              </a:ext>
            </a:extLst>
          </p:cNvPr>
          <p:cNvSpPr/>
          <p:nvPr/>
        </p:nvSpPr>
        <p:spPr>
          <a:xfrm>
            <a:off x="9973469"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Profile</a:t>
            </a:r>
            <a:endParaRPr lang="en-DE" dirty="0">
              <a:solidFill>
                <a:schemeClr val="bg2">
                  <a:lumMod val="50000"/>
                </a:schemeClr>
              </a:solidFill>
            </a:endParaRPr>
          </a:p>
        </p:txBody>
      </p:sp>
      <p:pic>
        <p:nvPicPr>
          <p:cNvPr id="41" name="Picture 40">
            <a:extLst>
              <a:ext uri="{FF2B5EF4-FFF2-40B4-BE49-F238E27FC236}">
                <a16:creationId xmlns:a16="http://schemas.microsoft.com/office/drawing/2014/main" id="{A37630F3-26CA-4265-99D7-4820F17749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1368" y="0"/>
            <a:ext cx="146098" cy="6858000"/>
          </a:xfrm>
          <a:prstGeom prst="rect">
            <a:avLst/>
          </a:prstGeom>
        </p:spPr>
      </p:pic>
      <p:sp>
        <p:nvSpPr>
          <p:cNvPr id="20" name="Rectangle 19">
            <a:extLst>
              <a:ext uri="{FF2B5EF4-FFF2-40B4-BE49-F238E27FC236}">
                <a16:creationId xmlns:a16="http://schemas.microsoft.com/office/drawing/2014/main" id="{4F85ACEB-15B4-44FF-886D-E291C6E28E47}"/>
              </a:ext>
            </a:extLst>
          </p:cNvPr>
          <p:cNvSpPr/>
          <p:nvPr/>
        </p:nvSpPr>
        <p:spPr>
          <a:xfrm>
            <a:off x="5507908" y="0"/>
            <a:ext cx="117205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u="sng" dirty="0">
                <a:solidFill>
                  <a:srgbClr val="FF75FF"/>
                </a:solidFill>
              </a:rPr>
              <a:t>Therapists</a:t>
            </a:r>
            <a:endParaRPr lang="en-DE" u="sng" dirty="0">
              <a:solidFill>
                <a:srgbClr val="FF75FF"/>
              </a:solidFill>
            </a:endParaRPr>
          </a:p>
        </p:txBody>
      </p:sp>
      <p:sp>
        <p:nvSpPr>
          <p:cNvPr id="21" name="Rectangle 20">
            <a:extLst>
              <a:ext uri="{FF2B5EF4-FFF2-40B4-BE49-F238E27FC236}">
                <a16:creationId xmlns:a16="http://schemas.microsoft.com/office/drawing/2014/main" id="{ACBAE5CE-4983-4070-9A04-53F70C26603A}"/>
              </a:ext>
            </a:extLst>
          </p:cNvPr>
          <p:cNvSpPr/>
          <p:nvPr/>
        </p:nvSpPr>
        <p:spPr>
          <a:xfrm>
            <a:off x="6688737" y="0"/>
            <a:ext cx="1188454"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Book now</a:t>
            </a:r>
            <a:endParaRPr lang="en-DE" dirty="0">
              <a:solidFill>
                <a:schemeClr val="bg2">
                  <a:lumMod val="50000"/>
                </a:schemeClr>
              </a:solidFill>
            </a:endParaRPr>
          </a:p>
        </p:txBody>
      </p:sp>
      <p:sp>
        <p:nvSpPr>
          <p:cNvPr id="23" name="Rectangle 22">
            <a:extLst>
              <a:ext uri="{FF2B5EF4-FFF2-40B4-BE49-F238E27FC236}">
                <a16:creationId xmlns:a16="http://schemas.microsoft.com/office/drawing/2014/main" id="{02B94AA6-F542-487A-961C-76E7D5A4CD7F}"/>
              </a:ext>
            </a:extLst>
          </p:cNvPr>
          <p:cNvSpPr/>
          <p:nvPr/>
        </p:nvSpPr>
        <p:spPr>
          <a:xfrm>
            <a:off x="4601325" y="0"/>
            <a:ext cx="996950"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Home</a:t>
            </a:r>
            <a:endParaRPr lang="en-DE" dirty="0">
              <a:solidFill>
                <a:schemeClr val="bg2">
                  <a:lumMod val="50000"/>
                </a:schemeClr>
              </a:solidFill>
            </a:endParaRPr>
          </a:p>
        </p:txBody>
      </p:sp>
      <p:sp>
        <p:nvSpPr>
          <p:cNvPr id="19" name="Rectangle: Rounded Corners 18">
            <a:extLst>
              <a:ext uri="{FF2B5EF4-FFF2-40B4-BE49-F238E27FC236}">
                <a16:creationId xmlns:a16="http://schemas.microsoft.com/office/drawing/2014/main" id="{12B4D9BA-B1C3-41D9-ABFB-49E8CA647BAC}"/>
              </a:ext>
            </a:extLst>
          </p:cNvPr>
          <p:cNvSpPr/>
          <p:nvPr/>
        </p:nvSpPr>
        <p:spPr>
          <a:xfrm>
            <a:off x="1144421" y="1611493"/>
            <a:ext cx="2452800" cy="320049"/>
          </a:xfrm>
          <a:prstGeom prst="roundRect">
            <a:avLst/>
          </a:prstGeom>
          <a:gradFill flip="none" rotWithShape="1">
            <a:gsLst>
              <a:gs pos="0">
                <a:srgbClr val="D6BE8E">
                  <a:tint val="66000"/>
                  <a:satMod val="160000"/>
                </a:srgbClr>
              </a:gs>
              <a:gs pos="50000">
                <a:srgbClr val="D6BE8E">
                  <a:tint val="44500"/>
                  <a:satMod val="160000"/>
                </a:srgbClr>
              </a:gs>
              <a:gs pos="100000">
                <a:srgbClr val="D6BE8E">
                  <a:tint val="23500"/>
                  <a:satMod val="160000"/>
                </a:srgbClr>
              </a:gs>
            </a:gsLst>
            <a:path path="circle">
              <a:fillToRect l="50000" t="50000" r="50000" b="50000"/>
            </a:path>
            <a:tileRect/>
          </a:gradFill>
          <a:ln>
            <a:noFill/>
            <a:headEnd type="none" w="med" len="med"/>
            <a:tailEnd type="none" w="med" len="med"/>
          </a:ln>
          <a:effectLst/>
          <a:scene3d>
            <a:camera prst="orthographicFront">
              <a:rot lat="0" lon="0" rev="0"/>
            </a:camera>
            <a:lightRig rig="chilly" dir="t">
              <a:rot lat="0" lon="0" rev="18480000"/>
            </a:lightRig>
          </a:scene3d>
          <a:sp3d prstMaterial="clear">
            <a:bevelT h="63500"/>
          </a:sp3d>
        </p:spPr>
        <p:style>
          <a:lnRef idx="0">
            <a:schemeClr val="accent2"/>
          </a:lnRef>
          <a:fillRef idx="3">
            <a:schemeClr val="accent2"/>
          </a:fillRef>
          <a:effectRef idx="3">
            <a:schemeClr val="accent2"/>
          </a:effectRef>
          <a:fontRef idx="minor">
            <a:schemeClr val="lt1"/>
          </a:fontRef>
        </p:style>
        <p:txBody>
          <a:bodyPr rtlCol="0" anchor="ctr"/>
          <a:lstStyle/>
          <a:p>
            <a:r>
              <a:rPr lang="de-DE" sz="1100" b="1" dirty="0"/>
              <a:t>Friedrichstraße 90, 10117 Berlin</a:t>
            </a:r>
            <a:endParaRPr lang="de-DE" sz="1100" dirty="0"/>
          </a:p>
        </p:txBody>
      </p:sp>
      <p:sp>
        <p:nvSpPr>
          <p:cNvPr id="5" name="Rectangle 4">
            <a:extLst>
              <a:ext uri="{FF2B5EF4-FFF2-40B4-BE49-F238E27FC236}">
                <a16:creationId xmlns:a16="http://schemas.microsoft.com/office/drawing/2014/main" id="{9DF7F872-A98F-40A3-B59C-94E1AA08798E}"/>
              </a:ext>
            </a:extLst>
          </p:cNvPr>
          <p:cNvSpPr/>
          <p:nvPr/>
        </p:nvSpPr>
        <p:spPr>
          <a:xfrm>
            <a:off x="1144421" y="1997524"/>
            <a:ext cx="9762526" cy="4031801"/>
          </a:xfrm>
          <a:prstGeom prst="rect">
            <a:avLst/>
          </a:prstGeom>
          <a:solidFill>
            <a:schemeClr val="bg1">
              <a:lumMod val="9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Rectangle: Rounded Corners 38">
            <a:extLst>
              <a:ext uri="{FF2B5EF4-FFF2-40B4-BE49-F238E27FC236}">
                <a16:creationId xmlns:a16="http://schemas.microsoft.com/office/drawing/2014/main" id="{CE8388DB-9570-48AA-9DD5-0561000E2642}"/>
              </a:ext>
            </a:extLst>
          </p:cNvPr>
          <p:cNvSpPr/>
          <p:nvPr/>
        </p:nvSpPr>
        <p:spPr>
          <a:xfrm>
            <a:off x="1753832" y="3325752"/>
            <a:ext cx="1117196"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Liam Harrison</a:t>
            </a:r>
            <a:br>
              <a:rPr lang="de-DE" sz="800" dirty="0"/>
            </a:br>
            <a:r>
              <a:rPr lang="de-DE" sz="800" dirty="0"/>
              <a:t>Sports Massage Therapist</a:t>
            </a:r>
            <a:endParaRPr lang="en-DE" sz="800" dirty="0"/>
          </a:p>
        </p:txBody>
      </p:sp>
      <p:sp>
        <p:nvSpPr>
          <p:cNvPr id="43" name="Rectangle: Rounded Corners 42">
            <a:extLst>
              <a:ext uri="{FF2B5EF4-FFF2-40B4-BE49-F238E27FC236}">
                <a16:creationId xmlns:a16="http://schemas.microsoft.com/office/drawing/2014/main" id="{907DE2CB-1282-4291-950A-AC3318D6855C}"/>
              </a:ext>
            </a:extLst>
          </p:cNvPr>
          <p:cNvSpPr/>
          <p:nvPr/>
        </p:nvSpPr>
        <p:spPr>
          <a:xfrm>
            <a:off x="1746602" y="4245961"/>
            <a:ext cx="1091833"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Marcus Petrov</a:t>
            </a:r>
            <a:br>
              <a:rPr lang="de-DE" sz="800" dirty="0"/>
            </a:br>
            <a:r>
              <a:rPr lang="de-DE" sz="800" dirty="0"/>
              <a:t>Myofascial Release Therapist</a:t>
            </a:r>
            <a:endParaRPr lang="en-DE" sz="800" dirty="0"/>
          </a:p>
        </p:txBody>
      </p:sp>
      <p:sp>
        <p:nvSpPr>
          <p:cNvPr id="47" name="Rectangle: Rounded Corners 46">
            <a:extLst>
              <a:ext uri="{FF2B5EF4-FFF2-40B4-BE49-F238E27FC236}">
                <a16:creationId xmlns:a16="http://schemas.microsoft.com/office/drawing/2014/main" id="{9EDCFC51-F112-42D5-B115-6E75A5E72A62}"/>
              </a:ext>
            </a:extLst>
          </p:cNvPr>
          <p:cNvSpPr/>
          <p:nvPr/>
        </p:nvSpPr>
        <p:spPr>
          <a:xfrm>
            <a:off x="1700167" y="4827392"/>
            <a:ext cx="1157252"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Jasper Malik</a:t>
            </a:r>
            <a:br>
              <a:rPr lang="de-DE" sz="800" dirty="0"/>
            </a:br>
            <a:r>
              <a:rPr lang="de-DE" sz="800" dirty="0"/>
              <a:t>Thai Yoga Massage Trainer</a:t>
            </a:r>
            <a:endParaRPr lang="en-DE" sz="800" dirty="0"/>
          </a:p>
        </p:txBody>
      </p:sp>
      <p:pic>
        <p:nvPicPr>
          <p:cNvPr id="26" name="Picture 25">
            <a:extLst>
              <a:ext uri="{FF2B5EF4-FFF2-40B4-BE49-F238E27FC236}">
                <a16:creationId xmlns:a16="http://schemas.microsoft.com/office/drawing/2014/main" id="{29E0558A-172E-4047-A9EB-4EA894AC313B}"/>
              </a:ext>
            </a:extLst>
          </p:cNvPr>
          <p:cNvPicPr>
            <a:picLocks noChangeAspect="1"/>
          </p:cNvPicPr>
          <p:nvPr/>
        </p:nvPicPr>
        <p:blipFill>
          <a:blip r:embed="rId7">
            <a:extLst>
              <a:ext uri="{BEBA8EAE-BF5A-486C-A8C5-ECC9F3942E4B}">
                <a14:imgProps xmlns:a14="http://schemas.microsoft.com/office/drawing/2010/main">
                  <a14:imgLayer r:embed="rId8">
                    <a14:imgEffect>
                      <a14:artisticLightScreen/>
                    </a14:imgEffect>
                  </a14:imgLayer>
                </a14:imgProps>
              </a:ext>
              <a:ext uri="{28A0092B-C50C-407E-A947-70E740481C1C}">
                <a14:useLocalDpi xmlns:a14="http://schemas.microsoft.com/office/drawing/2010/main" val="0"/>
              </a:ext>
            </a:extLst>
          </a:blip>
          <a:stretch>
            <a:fillRect/>
          </a:stretch>
        </p:blipFill>
        <p:spPr>
          <a:xfrm>
            <a:off x="1328277" y="3194011"/>
            <a:ext cx="649773" cy="649773"/>
          </a:xfrm>
          <a:prstGeom prst="rect">
            <a:avLst/>
          </a:prstGeom>
        </p:spPr>
      </p:pic>
      <p:pic>
        <p:nvPicPr>
          <p:cNvPr id="31" name="Picture 30">
            <a:extLst>
              <a:ext uri="{FF2B5EF4-FFF2-40B4-BE49-F238E27FC236}">
                <a16:creationId xmlns:a16="http://schemas.microsoft.com/office/drawing/2014/main" id="{8FC7855C-85E7-4338-AF48-A7C1A2D3027A}"/>
              </a:ext>
            </a:extLst>
          </p:cNvPr>
          <p:cNvPicPr>
            <a:picLocks noChangeAspect="1"/>
          </p:cNvPicPr>
          <p:nvPr/>
        </p:nvPicPr>
        <p:blipFill>
          <a:blip r:embed="rId9">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1308961" y="4091898"/>
            <a:ext cx="649773" cy="649773"/>
          </a:xfrm>
          <a:prstGeom prst="rect">
            <a:avLst/>
          </a:prstGeom>
        </p:spPr>
      </p:pic>
      <p:pic>
        <p:nvPicPr>
          <p:cNvPr id="36" name="Picture 35">
            <a:extLst>
              <a:ext uri="{FF2B5EF4-FFF2-40B4-BE49-F238E27FC236}">
                <a16:creationId xmlns:a16="http://schemas.microsoft.com/office/drawing/2014/main" id="{A5BD3C92-A668-46C4-B15B-C84CD90D849E}"/>
              </a:ext>
            </a:extLst>
          </p:cNvPr>
          <p:cNvPicPr>
            <a:picLocks noChangeAspect="1"/>
          </p:cNvPicPr>
          <p:nvPr/>
        </p:nvPicPr>
        <p:blipFill>
          <a:blip r:embed="rId10">
            <a:extLst>
              <a:ext uri="{BEBA8EAE-BF5A-486C-A8C5-ECC9F3942E4B}">
                <a14:imgProps xmlns:a14="http://schemas.microsoft.com/office/drawing/2010/main">
                  <a14:imgLayer r:embed="rId8">
                    <a14:imgEffect>
                      <a14:artisticChalkSketch/>
                    </a14:imgEffect>
                  </a14:imgLayer>
                </a14:imgProps>
              </a:ext>
              <a:ext uri="{28A0092B-C50C-407E-A947-70E740481C1C}">
                <a14:useLocalDpi xmlns:a14="http://schemas.microsoft.com/office/drawing/2010/main" val="0"/>
              </a:ext>
            </a:extLst>
          </a:blip>
          <a:stretch>
            <a:fillRect/>
          </a:stretch>
        </p:blipFill>
        <p:spPr>
          <a:xfrm>
            <a:off x="1294709" y="4689648"/>
            <a:ext cx="649773" cy="649773"/>
          </a:xfrm>
          <a:prstGeom prst="rect">
            <a:avLst/>
          </a:prstGeom>
        </p:spPr>
      </p:pic>
      <p:sp>
        <p:nvSpPr>
          <p:cNvPr id="53" name="TextBox 52">
            <a:extLst>
              <a:ext uri="{FF2B5EF4-FFF2-40B4-BE49-F238E27FC236}">
                <a16:creationId xmlns:a16="http://schemas.microsoft.com/office/drawing/2014/main" id="{0B35E472-E6CB-4AA3-9145-5A09C44BB3BE}"/>
              </a:ext>
            </a:extLst>
          </p:cNvPr>
          <p:cNvSpPr txBox="1"/>
          <p:nvPr/>
        </p:nvSpPr>
        <p:spPr>
          <a:xfrm>
            <a:off x="2844486" y="3306433"/>
            <a:ext cx="2027977" cy="41549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DE" altLang="en-DE" sz="1050" i="0" u="none" strike="noStrike" cap="none" normalizeH="0" baseline="0" dirty="0">
                <a:ln>
                  <a:noFill/>
                </a:ln>
                <a:solidFill>
                  <a:schemeClr val="tx1"/>
                </a:solidFill>
                <a:effectLst/>
                <a:latin typeface="+mj-lt"/>
              </a:rPr>
              <a:t>Schulterblatt 36, 20357 Hamburg</a:t>
            </a:r>
            <a:br>
              <a:rPr kumimoji="0" lang="en-US" altLang="en-DE" sz="1050" i="0" u="none" strike="noStrike" cap="none" normalizeH="0" baseline="0" dirty="0">
                <a:ln>
                  <a:noFill/>
                </a:ln>
                <a:solidFill>
                  <a:schemeClr val="tx1"/>
                </a:solidFill>
                <a:effectLst/>
                <a:latin typeface="+mj-lt"/>
              </a:rPr>
            </a:br>
            <a:r>
              <a:rPr kumimoji="0" lang="de-DE" altLang="en-DE" sz="1050" b="1" i="0" u="none" strike="noStrike" cap="none" normalizeH="0" baseline="0" dirty="0">
                <a:ln>
                  <a:noFill/>
                </a:ln>
                <a:solidFill>
                  <a:schemeClr val="tx1"/>
                </a:solidFill>
                <a:effectLst/>
                <a:latin typeface="+mj-lt"/>
              </a:rPr>
              <a:t>257</a:t>
            </a:r>
            <a:r>
              <a:rPr lang="de-DE" sz="1050" b="1" dirty="0">
                <a:latin typeface="+mj-lt"/>
              </a:rPr>
              <a:t>.54 km away</a:t>
            </a:r>
            <a:endParaRPr kumimoji="0" lang="en-DE" altLang="en-DE" sz="1050" i="0" u="none" strike="noStrike" cap="none" normalizeH="0" baseline="0" dirty="0">
              <a:ln>
                <a:noFill/>
              </a:ln>
              <a:solidFill>
                <a:schemeClr val="tx1"/>
              </a:solidFill>
              <a:effectLst/>
              <a:latin typeface="+mj-lt"/>
            </a:endParaRPr>
          </a:p>
        </p:txBody>
      </p:sp>
      <p:sp>
        <p:nvSpPr>
          <p:cNvPr id="58" name="TextBox 57">
            <a:extLst>
              <a:ext uri="{FF2B5EF4-FFF2-40B4-BE49-F238E27FC236}">
                <a16:creationId xmlns:a16="http://schemas.microsoft.com/office/drawing/2014/main" id="{D920391F-E21F-465C-9825-73F36093A079}"/>
              </a:ext>
            </a:extLst>
          </p:cNvPr>
          <p:cNvSpPr txBox="1"/>
          <p:nvPr/>
        </p:nvSpPr>
        <p:spPr>
          <a:xfrm>
            <a:off x="2832416" y="4217841"/>
            <a:ext cx="2012356" cy="415498"/>
          </a:xfrm>
          <a:prstGeom prst="rect">
            <a:avLst/>
          </a:prstGeom>
          <a:noFill/>
        </p:spPr>
        <p:txBody>
          <a:bodyPr wrap="square">
            <a:spAutoFit/>
          </a:bodyPr>
          <a:lstStyle/>
          <a:p>
            <a:r>
              <a:rPr lang="de-DE" sz="1050" dirty="0">
                <a:latin typeface="+mj-lt"/>
              </a:rPr>
              <a:t>Königstraße 44, 70173 Stuttgart</a:t>
            </a:r>
            <a:br>
              <a:rPr lang="de-DE" sz="1050" dirty="0">
                <a:latin typeface="+mj-lt"/>
              </a:rPr>
            </a:br>
            <a:r>
              <a:rPr lang="de-DE" sz="1050" b="1" dirty="0">
                <a:latin typeface="+mj-lt"/>
              </a:rPr>
              <a:t>511.06 km away</a:t>
            </a:r>
            <a:endParaRPr lang="en-DE" sz="1050" dirty="0">
              <a:latin typeface="+mj-lt"/>
            </a:endParaRPr>
          </a:p>
        </p:txBody>
      </p:sp>
      <p:sp>
        <p:nvSpPr>
          <p:cNvPr id="62" name="TextBox 61">
            <a:extLst>
              <a:ext uri="{FF2B5EF4-FFF2-40B4-BE49-F238E27FC236}">
                <a16:creationId xmlns:a16="http://schemas.microsoft.com/office/drawing/2014/main" id="{3CEF5A4F-DA44-432E-8401-660AB6A00B54}"/>
              </a:ext>
            </a:extLst>
          </p:cNvPr>
          <p:cNvSpPr txBox="1"/>
          <p:nvPr/>
        </p:nvSpPr>
        <p:spPr>
          <a:xfrm>
            <a:off x="2827035" y="4802636"/>
            <a:ext cx="2082493" cy="415498"/>
          </a:xfrm>
          <a:prstGeom prst="rect">
            <a:avLst/>
          </a:prstGeom>
          <a:noFill/>
        </p:spPr>
        <p:txBody>
          <a:bodyPr wrap="square">
            <a:spAutoFit/>
          </a:bodyPr>
          <a:lstStyle/>
          <a:p>
            <a:r>
              <a:rPr lang="de-DE" sz="1050" dirty="0">
                <a:latin typeface="+mj-lt"/>
              </a:rPr>
              <a:t>Neckarstraße 115, 70190 Stuttgart</a:t>
            </a:r>
            <a:br>
              <a:rPr lang="de-DE" sz="1050" dirty="0">
                <a:latin typeface="+mj-lt"/>
              </a:rPr>
            </a:br>
            <a:r>
              <a:rPr lang="de-DE" sz="1050" b="1" dirty="0">
                <a:latin typeface="+mj-lt"/>
              </a:rPr>
              <a:t>509.21 km away</a:t>
            </a:r>
            <a:endParaRPr lang="en-DE" sz="1050" dirty="0">
              <a:latin typeface="+mj-lt"/>
            </a:endParaRPr>
          </a:p>
        </p:txBody>
      </p:sp>
      <p:pic>
        <p:nvPicPr>
          <p:cNvPr id="63" name="Picture 62">
            <a:extLst>
              <a:ext uri="{FF2B5EF4-FFF2-40B4-BE49-F238E27FC236}">
                <a16:creationId xmlns:a16="http://schemas.microsoft.com/office/drawing/2014/main" id="{EFB45204-16D6-420F-BCC7-5193471D8A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7171" y="2038350"/>
            <a:ext cx="111823" cy="3950494"/>
          </a:xfrm>
          <a:prstGeom prst="rect">
            <a:avLst/>
          </a:prstGeom>
        </p:spPr>
      </p:pic>
      <p:sp>
        <p:nvSpPr>
          <p:cNvPr id="64" name="Rectangle 63">
            <a:extLst>
              <a:ext uri="{FF2B5EF4-FFF2-40B4-BE49-F238E27FC236}">
                <a16:creationId xmlns:a16="http://schemas.microsoft.com/office/drawing/2014/main" id="{FA997B9D-BFE7-407F-9201-54633FB711C1}"/>
              </a:ext>
            </a:extLst>
          </p:cNvPr>
          <p:cNvSpPr/>
          <p:nvPr/>
        </p:nvSpPr>
        <p:spPr>
          <a:xfrm>
            <a:off x="10764931" y="2122351"/>
            <a:ext cx="93536" cy="3781781"/>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5" name="Rectangle: Rounded Corners 64">
            <a:extLst>
              <a:ext uri="{FF2B5EF4-FFF2-40B4-BE49-F238E27FC236}">
                <a16:creationId xmlns:a16="http://schemas.microsoft.com/office/drawing/2014/main" id="{A86C023A-A9A7-47D8-ADAF-442FE3E91B8A}"/>
              </a:ext>
            </a:extLst>
          </p:cNvPr>
          <p:cNvSpPr/>
          <p:nvPr/>
        </p:nvSpPr>
        <p:spPr>
          <a:xfrm>
            <a:off x="1755857" y="2452720"/>
            <a:ext cx="1111250" cy="390643"/>
          </a:xfrm>
          <a:prstGeom prst="roundRect">
            <a:avLst/>
          </a:prstGeom>
          <a:blipFill>
            <a:blip r:embed="rId6"/>
            <a:tile tx="0" ty="0" sx="100000" sy="100000" flip="none" algn="tl"/>
          </a:bli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de-DE" sz="800" dirty="0"/>
              <a:t>Roger Iskrenov</a:t>
            </a:r>
            <a:br>
              <a:rPr lang="en-US" sz="800" dirty="0"/>
            </a:br>
            <a:r>
              <a:rPr lang="de-DE" sz="800" dirty="0"/>
              <a:t>Personal Yoga Trainer</a:t>
            </a:r>
            <a:endParaRPr lang="en-DE" sz="800" dirty="0"/>
          </a:p>
        </p:txBody>
      </p:sp>
      <p:sp>
        <p:nvSpPr>
          <p:cNvPr id="67" name="TextBox 66">
            <a:extLst>
              <a:ext uri="{FF2B5EF4-FFF2-40B4-BE49-F238E27FC236}">
                <a16:creationId xmlns:a16="http://schemas.microsoft.com/office/drawing/2014/main" id="{16C473C9-124A-4FDD-924F-FAA45AC3AFCA}"/>
              </a:ext>
            </a:extLst>
          </p:cNvPr>
          <p:cNvSpPr txBox="1"/>
          <p:nvPr/>
        </p:nvSpPr>
        <p:spPr>
          <a:xfrm>
            <a:off x="2854074" y="2440066"/>
            <a:ext cx="2116326" cy="415498"/>
          </a:xfrm>
          <a:prstGeom prst="rect">
            <a:avLst/>
          </a:prstGeom>
          <a:noFill/>
        </p:spPr>
        <p:txBody>
          <a:bodyPr wrap="square">
            <a:spAutoFit/>
          </a:bodyPr>
          <a:lstStyle/>
          <a:p>
            <a:r>
              <a:rPr lang="de-DE" sz="1050" dirty="0">
                <a:latin typeface="+mj-lt"/>
              </a:rPr>
              <a:t>Unter den Linden 12, 10117 Berlin</a:t>
            </a:r>
            <a:br>
              <a:rPr lang="de-DE" sz="1050" dirty="0">
                <a:latin typeface="+mj-lt"/>
              </a:rPr>
            </a:br>
            <a:r>
              <a:rPr lang="de-DE" sz="1050" b="1" dirty="0">
                <a:latin typeface="+mj-lt"/>
              </a:rPr>
              <a:t>0.19 km away</a:t>
            </a:r>
            <a:endParaRPr lang="en-DE" sz="1050" dirty="0">
              <a:latin typeface="+mj-lt"/>
            </a:endParaRPr>
          </a:p>
        </p:txBody>
      </p:sp>
      <p:pic>
        <p:nvPicPr>
          <p:cNvPr id="73" name="Picture 72">
            <a:extLst>
              <a:ext uri="{FF2B5EF4-FFF2-40B4-BE49-F238E27FC236}">
                <a16:creationId xmlns:a16="http://schemas.microsoft.com/office/drawing/2014/main" id="{535EC16B-7CB8-422F-8852-BF2B216E28E4}"/>
              </a:ext>
            </a:extLst>
          </p:cNvPr>
          <p:cNvPicPr>
            <a:picLocks noChangeAspect="1"/>
          </p:cNvPicPr>
          <p:nvPr/>
        </p:nvPicPr>
        <p:blipFill>
          <a:blip r:embed="rId11">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282969" y="1615596"/>
            <a:ext cx="314252" cy="320050"/>
          </a:xfrm>
          <a:prstGeom prst="rect">
            <a:avLst/>
          </a:prstGeom>
        </p:spPr>
      </p:pic>
      <p:sp>
        <p:nvSpPr>
          <p:cNvPr id="54" name="TextBox 53">
            <a:extLst>
              <a:ext uri="{FF2B5EF4-FFF2-40B4-BE49-F238E27FC236}">
                <a16:creationId xmlns:a16="http://schemas.microsoft.com/office/drawing/2014/main" id="{F11E59C1-73D6-4749-B714-E9FA84FBC9BA}"/>
              </a:ext>
            </a:extLst>
          </p:cNvPr>
          <p:cNvSpPr txBox="1"/>
          <p:nvPr/>
        </p:nvSpPr>
        <p:spPr>
          <a:xfrm>
            <a:off x="2767865" y="2110271"/>
            <a:ext cx="773593" cy="338554"/>
          </a:xfrm>
          <a:prstGeom prst="rect">
            <a:avLst/>
          </a:prstGeom>
          <a:noFill/>
        </p:spPr>
        <p:txBody>
          <a:bodyPr wrap="square">
            <a:spAutoFit/>
          </a:bodyPr>
          <a:lstStyle/>
          <a:p>
            <a:r>
              <a:rPr lang="de-DE" sz="1600" b="1" u="sng" dirty="0">
                <a:latin typeface="+mj-lt"/>
              </a:rPr>
              <a:t>Berlin</a:t>
            </a:r>
            <a:endParaRPr lang="en-DE" sz="1600" b="1" u="sng" dirty="0"/>
          </a:p>
        </p:txBody>
      </p:sp>
      <p:sp>
        <p:nvSpPr>
          <p:cNvPr id="56" name="TextBox 55">
            <a:extLst>
              <a:ext uri="{FF2B5EF4-FFF2-40B4-BE49-F238E27FC236}">
                <a16:creationId xmlns:a16="http://schemas.microsoft.com/office/drawing/2014/main" id="{CCA4C0CB-A974-4516-9F66-023BBA568D9F}"/>
              </a:ext>
            </a:extLst>
          </p:cNvPr>
          <p:cNvSpPr txBox="1"/>
          <p:nvPr/>
        </p:nvSpPr>
        <p:spPr>
          <a:xfrm>
            <a:off x="2767865" y="2967879"/>
            <a:ext cx="1111250" cy="338554"/>
          </a:xfrm>
          <a:prstGeom prst="rect">
            <a:avLst/>
          </a:prstGeom>
          <a:noFill/>
        </p:spPr>
        <p:txBody>
          <a:bodyPr wrap="square">
            <a:spAutoFit/>
          </a:bodyPr>
          <a:lstStyle/>
          <a:p>
            <a:r>
              <a:rPr lang="de-DE" sz="1600" b="1" u="sng" dirty="0">
                <a:latin typeface="+mj-lt"/>
              </a:rPr>
              <a:t>Hamburg</a:t>
            </a:r>
            <a:endParaRPr lang="en-DE" sz="1600" b="1" u="sng" dirty="0"/>
          </a:p>
        </p:txBody>
      </p:sp>
      <p:pic>
        <p:nvPicPr>
          <p:cNvPr id="61" name="Picture 60">
            <a:extLst>
              <a:ext uri="{FF2B5EF4-FFF2-40B4-BE49-F238E27FC236}">
                <a16:creationId xmlns:a16="http://schemas.microsoft.com/office/drawing/2014/main" id="{8A9B50B2-8064-414D-ACFE-15E33D8464DE}"/>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val="0"/>
              </a:ext>
            </a:extLst>
          </a:blip>
          <a:srcRect l="26011" t="32336" r="33479" b="41612"/>
          <a:stretch>
            <a:fillRect/>
          </a:stretch>
        </p:blipFill>
        <p:spPr>
          <a:xfrm>
            <a:off x="1396695" y="2393417"/>
            <a:ext cx="508758" cy="501994"/>
          </a:xfrm>
          <a:custGeom>
            <a:avLst/>
            <a:gdLst>
              <a:gd name="connsiteX0" fmla="*/ 827010 w 1654020"/>
              <a:gd name="connsiteY0" fmla="*/ 0 h 1595562"/>
              <a:gd name="connsiteX1" fmla="*/ 1654020 w 1654020"/>
              <a:gd name="connsiteY1" fmla="*/ 797781 h 1595562"/>
              <a:gd name="connsiteX2" fmla="*/ 827010 w 1654020"/>
              <a:gd name="connsiteY2" fmla="*/ 1595562 h 1595562"/>
              <a:gd name="connsiteX3" fmla="*/ 0 w 1654020"/>
              <a:gd name="connsiteY3" fmla="*/ 797781 h 1595562"/>
              <a:gd name="connsiteX4" fmla="*/ 827010 w 1654020"/>
              <a:gd name="connsiteY4" fmla="*/ 0 h 1595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4020" h="1595562">
                <a:moveTo>
                  <a:pt x="827010" y="0"/>
                </a:moveTo>
                <a:cubicBezTo>
                  <a:pt x="1283755" y="0"/>
                  <a:pt x="1654020" y="357179"/>
                  <a:pt x="1654020" y="797781"/>
                </a:cubicBezTo>
                <a:cubicBezTo>
                  <a:pt x="1654020" y="1238383"/>
                  <a:pt x="1283755" y="1595562"/>
                  <a:pt x="827010" y="1595562"/>
                </a:cubicBezTo>
                <a:cubicBezTo>
                  <a:pt x="370265" y="1595562"/>
                  <a:pt x="0" y="1238383"/>
                  <a:pt x="0" y="797781"/>
                </a:cubicBezTo>
                <a:cubicBezTo>
                  <a:pt x="0" y="357179"/>
                  <a:pt x="370265" y="0"/>
                  <a:pt x="827010" y="0"/>
                </a:cubicBezTo>
                <a:close/>
              </a:path>
            </a:pathLst>
          </a:custGeom>
          <a:ln w="76200">
            <a:noFill/>
          </a:ln>
        </p:spPr>
      </p:pic>
      <p:sp>
        <p:nvSpPr>
          <p:cNvPr id="68" name="TextBox 67">
            <a:extLst>
              <a:ext uri="{FF2B5EF4-FFF2-40B4-BE49-F238E27FC236}">
                <a16:creationId xmlns:a16="http://schemas.microsoft.com/office/drawing/2014/main" id="{F9232DE3-2D6A-4B41-B641-A9566F811060}"/>
              </a:ext>
            </a:extLst>
          </p:cNvPr>
          <p:cNvSpPr txBox="1"/>
          <p:nvPr/>
        </p:nvSpPr>
        <p:spPr>
          <a:xfrm>
            <a:off x="2727344" y="3839984"/>
            <a:ext cx="1111250" cy="338554"/>
          </a:xfrm>
          <a:prstGeom prst="rect">
            <a:avLst/>
          </a:prstGeom>
          <a:noFill/>
        </p:spPr>
        <p:txBody>
          <a:bodyPr wrap="square">
            <a:spAutoFit/>
          </a:bodyPr>
          <a:lstStyle/>
          <a:p>
            <a:r>
              <a:rPr lang="de-DE" sz="1600" b="1" u="sng" dirty="0">
                <a:latin typeface="+mj-lt"/>
              </a:rPr>
              <a:t>Stuttgard</a:t>
            </a:r>
            <a:endParaRPr lang="en-DE" sz="1600" b="1" u="sng" dirty="0"/>
          </a:p>
        </p:txBody>
      </p:sp>
      <p:sp>
        <p:nvSpPr>
          <p:cNvPr id="59" name="Rectangle 58">
            <a:extLst>
              <a:ext uri="{FF2B5EF4-FFF2-40B4-BE49-F238E27FC236}">
                <a16:creationId xmlns:a16="http://schemas.microsoft.com/office/drawing/2014/main" id="{228F41A2-94F4-4FE5-ADD1-FC47530568EF}"/>
              </a:ext>
            </a:extLst>
          </p:cNvPr>
          <p:cNvSpPr/>
          <p:nvPr/>
        </p:nvSpPr>
        <p:spPr>
          <a:xfrm>
            <a:off x="12066532" y="147419"/>
            <a:ext cx="113382" cy="3279775"/>
          </a:xfrm>
          <a:prstGeom prst="rect">
            <a:avLst/>
          </a:prstGeom>
          <a:solidFill>
            <a:schemeClr val="bg1">
              <a:lumMod val="65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Rectangle 65">
            <a:extLst>
              <a:ext uri="{FF2B5EF4-FFF2-40B4-BE49-F238E27FC236}">
                <a16:creationId xmlns:a16="http://schemas.microsoft.com/office/drawing/2014/main" id="{9470BD8A-ADAE-492E-B427-665B0A498875}"/>
              </a:ext>
            </a:extLst>
          </p:cNvPr>
          <p:cNvSpPr/>
          <p:nvPr/>
        </p:nvSpPr>
        <p:spPr>
          <a:xfrm>
            <a:off x="447675" y="264612"/>
            <a:ext cx="2845477" cy="342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lumMod val="75000"/>
                    <a:lumOff val="25000"/>
                  </a:schemeClr>
                </a:solidFill>
                <a:latin typeface="Bell MT" panose="02020503060305020303" pitchFamily="18" charset="0"/>
              </a:rPr>
              <a:t> Germany Mobile Spa</a:t>
            </a:r>
            <a:endParaRPr lang="en-DE" sz="2200" dirty="0">
              <a:solidFill>
                <a:schemeClr val="tx1">
                  <a:lumMod val="75000"/>
                  <a:lumOff val="25000"/>
                </a:schemeClr>
              </a:solidFill>
              <a:latin typeface="Bell MT" panose="02020503060305020303" pitchFamily="18" charset="0"/>
            </a:endParaRPr>
          </a:p>
        </p:txBody>
      </p:sp>
      <p:sp>
        <p:nvSpPr>
          <p:cNvPr id="69" name="Rectangle 68">
            <a:extLst>
              <a:ext uri="{FF2B5EF4-FFF2-40B4-BE49-F238E27FC236}">
                <a16:creationId xmlns:a16="http://schemas.microsoft.com/office/drawing/2014/main" id="{872A0D1A-2241-4027-8C70-6E7E61153064}"/>
              </a:ext>
            </a:extLst>
          </p:cNvPr>
          <p:cNvSpPr/>
          <p:nvPr/>
        </p:nvSpPr>
        <p:spPr>
          <a:xfrm>
            <a:off x="10947195" y="0"/>
            <a:ext cx="1004383" cy="8957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Sign out</a:t>
            </a:r>
            <a:endParaRPr lang="en-DE" dirty="0">
              <a:solidFill>
                <a:schemeClr val="bg2">
                  <a:lumMod val="50000"/>
                </a:schemeClr>
              </a:solidFill>
            </a:endParaRPr>
          </a:p>
        </p:txBody>
      </p:sp>
      <p:sp>
        <p:nvSpPr>
          <p:cNvPr id="94" name="Rectangle: Rounded Corners 93">
            <a:extLst>
              <a:ext uri="{FF2B5EF4-FFF2-40B4-BE49-F238E27FC236}">
                <a16:creationId xmlns:a16="http://schemas.microsoft.com/office/drawing/2014/main" id="{41686662-4704-4F7F-B99E-551FE14DD8C4}"/>
              </a:ext>
            </a:extLst>
          </p:cNvPr>
          <p:cNvSpPr/>
          <p:nvPr/>
        </p:nvSpPr>
        <p:spPr>
          <a:xfrm>
            <a:off x="8024171" y="1615521"/>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400" b="1" dirty="0">
                <a:solidFill>
                  <a:schemeClr val="tx1">
                    <a:lumMod val="65000"/>
                    <a:lumOff val="35000"/>
                  </a:schemeClr>
                </a:solidFill>
              </a:rPr>
              <a:t>Sort by city</a:t>
            </a:r>
            <a:endParaRPr lang="en-DE" sz="1400" b="1" dirty="0">
              <a:solidFill>
                <a:schemeClr val="tx1">
                  <a:lumMod val="65000"/>
                  <a:lumOff val="35000"/>
                </a:schemeClr>
              </a:solidFill>
            </a:endParaRPr>
          </a:p>
        </p:txBody>
      </p:sp>
      <p:sp>
        <p:nvSpPr>
          <p:cNvPr id="95" name="Rectangle: Rounded Corners 94">
            <a:extLst>
              <a:ext uri="{FF2B5EF4-FFF2-40B4-BE49-F238E27FC236}">
                <a16:creationId xmlns:a16="http://schemas.microsoft.com/office/drawing/2014/main" id="{D7AAA7CB-AB90-46C1-AB1C-0E19F7132391}"/>
              </a:ext>
            </a:extLst>
          </p:cNvPr>
          <p:cNvSpPr/>
          <p:nvPr/>
        </p:nvSpPr>
        <p:spPr>
          <a:xfrm>
            <a:off x="5013300"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Find by city</a:t>
            </a:r>
            <a:endParaRPr lang="en-DE" sz="1400" b="1" dirty="0">
              <a:solidFill>
                <a:schemeClr val="tx1">
                  <a:lumMod val="65000"/>
                  <a:lumOff val="35000"/>
                </a:schemeClr>
              </a:solidFill>
            </a:endParaRPr>
          </a:p>
        </p:txBody>
      </p:sp>
      <p:sp>
        <p:nvSpPr>
          <p:cNvPr id="96" name="Isosceles Triangle 95">
            <a:extLst>
              <a:ext uri="{FF2B5EF4-FFF2-40B4-BE49-F238E27FC236}">
                <a16:creationId xmlns:a16="http://schemas.microsoft.com/office/drawing/2014/main" id="{849331E6-9EC3-4E0E-9022-9C04BDC45885}"/>
              </a:ext>
            </a:extLst>
          </p:cNvPr>
          <p:cNvSpPr/>
          <p:nvPr/>
        </p:nvSpPr>
        <p:spPr>
          <a:xfrm flipV="1">
            <a:off x="6028824"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9" name="Isosceles Triangle 98">
            <a:extLst>
              <a:ext uri="{FF2B5EF4-FFF2-40B4-BE49-F238E27FC236}">
                <a16:creationId xmlns:a16="http://schemas.microsoft.com/office/drawing/2014/main" id="{729ED8E3-5BFE-4AA4-8670-F19005BEE747}"/>
              </a:ext>
            </a:extLst>
          </p:cNvPr>
          <p:cNvSpPr/>
          <p:nvPr/>
        </p:nvSpPr>
        <p:spPr>
          <a:xfrm flipV="1">
            <a:off x="10646862" y="1722853"/>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00" name="Rectangle: Rounded Corners 99">
            <a:extLst>
              <a:ext uri="{FF2B5EF4-FFF2-40B4-BE49-F238E27FC236}">
                <a16:creationId xmlns:a16="http://schemas.microsoft.com/office/drawing/2014/main" id="{C4875411-3657-4182-906D-0690414C92E6}"/>
              </a:ext>
            </a:extLst>
          </p:cNvPr>
          <p:cNvSpPr/>
          <p:nvPr/>
        </p:nvSpPr>
        <p:spPr>
          <a:xfrm>
            <a:off x="6355853" y="1615883"/>
            <a:ext cx="1603835"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Services</a:t>
            </a:r>
            <a:endParaRPr lang="en-DE" sz="1400" b="1" dirty="0">
              <a:solidFill>
                <a:schemeClr val="tx1">
                  <a:lumMod val="65000"/>
                  <a:lumOff val="35000"/>
                </a:schemeClr>
              </a:solidFill>
            </a:endParaRPr>
          </a:p>
        </p:txBody>
      </p:sp>
      <p:sp>
        <p:nvSpPr>
          <p:cNvPr id="101" name="Isosceles Triangle 100">
            <a:extLst>
              <a:ext uri="{FF2B5EF4-FFF2-40B4-BE49-F238E27FC236}">
                <a16:creationId xmlns:a16="http://schemas.microsoft.com/office/drawing/2014/main" id="{3E50CE2A-0C36-4E51-9B1A-78CA20109065}"/>
              </a:ext>
            </a:extLst>
          </p:cNvPr>
          <p:cNvSpPr/>
          <p:nvPr/>
        </p:nvSpPr>
        <p:spPr>
          <a:xfrm flipV="1">
            <a:off x="7696149" y="1731216"/>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104" name="Rectangle: Rounded Corners 103">
            <a:extLst>
              <a:ext uri="{FF2B5EF4-FFF2-40B4-BE49-F238E27FC236}">
                <a16:creationId xmlns:a16="http://schemas.microsoft.com/office/drawing/2014/main" id="{20C2A145-28E4-4DC7-91F9-BE4830F50C6F}"/>
              </a:ext>
            </a:extLst>
          </p:cNvPr>
          <p:cNvSpPr/>
          <p:nvPr/>
        </p:nvSpPr>
        <p:spPr>
          <a:xfrm>
            <a:off x="3665358" y="1615597"/>
            <a:ext cx="1275813"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Germany</a:t>
            </a:r>
            <a:endParaRPr lang="en-DE" sz="1400" b="1" dirty="0">
              <a:solidFill>
                <a:schemeClr val="tx1">
                  <a:lumMod val="65000"/>
                  <a:lumOff val="35000"/>
                </a:schemeClr>
              </a:solidFill>
            </a:endParaRPr>
          </a:p>
        </p:txBody>
      </p:sp>
      <p:sp>
        <p:nvSpPr>
          <p:cNvPr id="103" name="Isosceles Triangle 102">
            <a:extLst>
              <a:ext uri="{FF2B5EF4-FFF2-40B4-BE49-F238E27FC236}">
                <a16:creationId xmlns:a16="http://schemas.microsoft.com/office/drawing/2014/main" id="{072E72A5-E561-4908-A6B8-ABC3C03E83F5}"/>
              </a:ext>
            </a:extLst>
          </p:cNvPr>
          <p:cNvSpPr/>
          <p:nvPr/>
        </p:nvSpPr>
        <p:spPr>
          <a:xfrm flipV="1">
            <a:off x="4680882" y="173838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97" name="Rectangle: Rounded Corners 96">
            <a:extLst>
              <a:ext uri="{FF2B5EF4-FFF2-40B4-BE49-F238E27FC236}">
                <a16:creationId xmlns:a16="http://schemas.microsoft.com/office/drawing/2014/main" id="{41CC93C4-AF9B-49B9-85BA-851A82279682}"/>
              </a:ext>
            </a:extLst>
          </p:cNvPr>
          <p:cNvSpPr/>
          <p:nvPr/>
        </p:nvSpPr>
        <p:spPr>
          <a:xfrm>
            <a:off x="9374193" y="1615521"/>
            <a:ext cx="1537117" cy="320049"/>
          </a:xfrm>
          <a:prstGeom prst="roundRect">
            <a:avLst/>
          </a:prstGeom>
          <a:solidFill>
            <a:srgbClr val="D6BE8E"/>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2"/>
          </a:lnRef>
          <a:fillRef idx="3">
            <a:schemeClr val="accent2"/>
          </a:fillRef>
          <a:effectRef idx="3">
            <a:schemeClr val="accent2"/>
          </a:effectRef>
          <a:fontRef idx="minor">
            <a:schemeClr val="lt1"/>
          </a:fontRef>
        </p:style>
        <p:txBody>
          <a:bodyPr rtlCol="0" anchor="ctr"/>
          <a:lstStyle/>
          <a:p>
            <a:r>
              <a:rPr lang="en-US" sz="1400" b="1" dirty="0">
                <a:solidFill>
                  <a:schemeClr val="tx1">
                    <a:lumMod val="65000"/>
                    <a:lumOff val="35000"/>
                  </a:schemeClr>
                </a:solidFill>
              </a:rPr>
              <a:t>Male</a:t>
            </a:r>
            <a:endParaRPr lang="en-DE" sz="1400" b="1" dirty="0">
              <a:solidFill>
                <a:schemeClr val="tx1">
                  <a:lumMod val="65000"/>
                  <a:lumOff val="35000"/>
                </a:schemeClr>
              </a:solidFill>
            </a:endParaRPr>
          </a:p>
        </p:txBody>
      </p:sp>
      <p:sp>
        <p:nvSpPr>
          <p:cNvPr id="74" name="Isosceles Triangle 73">
            <a:extLst>
              <a:ext uri="{FF2B5EF4-FFF2-40B4-BE49-F238E27FC236}">
                <a16:creationId xmlns:a16="http://schemas.microsoft.com/office/drawing/2014/main" id="{2513091C-3211-43A4-99C4-B9E618CD151E}"/>
              </a:ext>
            </a:extLst>
          </p:cNvPr>
          <p:cNvSpPr/>
          <p:nvPr/>
        </p:nvSpPr>
        <p:spPr>
          <a:xfrm flipV="1">
            <a:off x="10647862" y="1727324"/>
            <a:ext cx="123825" cy="100013"/>
          </a:xfrm>
          <a:prstGeom prst="triangl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Tree>
    <p:extLst>
      <p:ext uri="{BB962C8B-B14F-4D97-AF65-F5344CB8AC3E}">
        <p14:creationId xmlns:p14="http://schemas.microsoft.com/office/powerpoint/2010/main" val="195307691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5576</TotalTime>
  <Words>1687</Words>
  <Application>Microsoft Office PowerPoint</Application>
  <PresentationFormat>Widescreen</PresentationFormat>
  <Paragraphs>361</Paragraphs>
  <Slides>14</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Bell MT</vt:lpstr>
      <vt:lpstr>Calibri</vt:lpstr>
      <vt:lpstr>Calibri Light</vt:lpstr>
      <vt:lpstr>Google Sans</vt:lpstr>
      <vt:lpstr>Lato</vt:lpstr>
      <vt:lpstr>Open Sans</vt:lpstr>
      <vt:lpstr>Roboto</vt:lpstr>
      <vt:lpstr>var(--footer_headings_typography-font-family)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Roger Samson</dc:creator>
  <cp:lastModifiedBy>Roger Iskrenov</cp:lastModifiedBy>
  <cp:revision>146</cp:revision>
  <dcterms:created xsi:type="dcterms:W3CDTF">2024-11-24T16:12:47Z</dcterms:created>
  <dcterms:modified xsi:type="dcterms:W3CDTF">2024-12-20T13:30:32Z</dcterms:modified>
</cp:coreProperties>
</file>